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0" r:id="rId3"/>
    <p:sldId id="333" r:id="rId4"/>
    <p:sldId id="331" r:id="rId5"/>
    <p:sldId id="341" r:id="rId6"/>
    <p:sldId id="338" r:id="rId7"/>
    <p:sldId id="339" r:id="rId8"/>
    <p:sldId id="342" r:id="rId9"/>
    <p:sldId id="340" r:id="rId10"/>
    <p:sldId id="329" r:id="rId11"/>
    <p:sldId id="308" r:id="rId12"/>
    <p:sldId id="310" r:id="rId13"/>
    <p:sldId id="296" r:id="rId14"/>
    <p:sldId id="337" r:id="rId15"/>
    <p:sldId id="311" r:id="rId16"/>
    <p:sldId id="312" r:id="rId17"/>
    <p:sldId id="306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03" r:id="rId29"/>
    <p:sldId id="323" r:id="rId30"/>
    <p:sldId id="325" r:id="rId31"/>
    <p:sldId id="330" r:id="rId32"/>
    <p:sldId id="294" r:id="rId3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FC24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5" autoAdjust="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7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AD918-B487-46C8-A11A-AD188AB9ED77}" type="doc">
      <dgm:prSet loTypeId="urn:microsoft.com/office/officeart/2005/8/layout/bProcess4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6FEF95-DAB3-4C54-9CDE-60DC19B8A903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Запуск модуля «Результаты ИС-9»</a:t>
          </a:r>
        </a:p>
      </dgm:t>
    </dgm:pt>
    <dgm:pt modelId="{1BB907D4-0D23-4463-9D78-82FC758F9AE9}" type="parTrans" cxnId="{B423F55B-B663-4370-B223-8E1FCA6A69DE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900855-A6C3-4A03-A374-AEFA71BA9CDA}" type="sibTrans" cxnId="{B423F55B-B663-4370-B223-8E1FCA6A69DE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7AFB2-660E-430A-9581-5732EB5AD166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Выбрать В2Р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файл, присланный из РЦОИ</a:t>
          </a:r>
        </a:p>
      </dgm:t>
    </dgm:pt>
    <dgm:pt modelId="{5ECC0F83-0518-4BC4-BFFC-BC5765F021F0}" type="parTrans" cxnId="{AB103F78-64BB-4B47-9BA2-E1B635A67684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B79586-5F47-401D-8289-93DC22482000}" type="sibTrans" cxnId="{AB103F78-64BB-4B47-9BA2-E1B635A67684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B26BB5-A3BE-4C1E-BB6D-7A0323E115FB}">
      <dgm:prSet phldrT="[Текст]" custT="1"/>
      <dgm:spPr/>
      <dgm:t>
        <a:bodyPr/>
        <a:lstStyle/>
        <a:p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Внести результаты из протоколов оценивания в модуль «Результаты ИС-9»</a:t>
          </a:r>
        </a:p>
        <a:p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D9EE7B-2909-4A48-AC77-F237575C803D}" type="parTrans" cxnId="{03E9A529-F37A-485F-8643-7EF738490F1A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01DDFC-7638-40D2-AFC8-AF9F223DBB06}" type="sibTrans" cxnId="{03E9A529-F37A-485F-8643-7EF738490F1A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422A84-6FF3-4294-86B1-98FD93326042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Проверить количество не явившихся</a:t>
          </a:r>
        </a:p>
      </dgm:t>
    </dgm:pt>
    <dgm:pt modelId="{159D206D-08CF-4CAD-8A6D-4EF0A6D4CF79}" type="parTrans" cxnId="{C5D81882-9CE6-4AC3-8B0B-AA2F58A8177F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1C810A-A119-4882-8D09-05F147B97214}" type="sibTrans" cxnId="{C5D81882-9CE6-4AC3-8B0B-AA2F58A8177F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07FF6F-C754-4A0B-9114-B42A251D92EF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Проверка корректности заполненных данных («Проверить»)</a:t>
          </a:r>
        </a:p>
      </dgm:t>
    </dgm:pt>
    <dgm:pt modelId="{54185BB4-1FDD-4B73-B252-04383111A724}" type="parTrans" cxnId="{6DC9B324-40FE-48A1-9DD6-315C33EDB565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575098-95EA-471C-9E17-C47845AF9877}" type="sibTrans" cxnId="{6DC9B324-40FE-48A1-9DD6-315C33EDB565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0F4D3C-47F6-4AD9-A251-3E2A4FBF4ACF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 с окнами «Просмотр ошибок»</a:t>
          </a:r>
        </a:p>
      </dgm:t>
    </dgm:pt>
    <dgm:pt modelId="{861250D5-C09E-4D63-A1C3-FCEECE52A252}" type="parTrans" cxnId="{4DB7F3C3-146C-49C6-9396-352E22FD4D22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6EBD7D-9A56-44B1-900E-82094DEBACB4}" type="sibTrans" cxnId="{4DB7F3C3-146C-49C6-9396-352E22FD4D22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462FB1-625B-4A13-8EA5-5BD82D1CA230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После исправления нажать «Проверить»</a:t>
          </a:r>
        </a:p>
      </dgm:t>
    </dgm:pt>
    <dgm:pt modelId="{DC9DE36E-B857-4B74-8D7F-5962CCE09C50}" type="parTrans" cxnId="{22099D97-409D-4C3A-974B-77DB224643CD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94B12F-D130-4B53-BB19-B8FCB21DFB1F}" type="sibTrans" cxnId="{22099D97-409D-4C3A-974B-77DB224643CD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33D9B4-D352-4221-B4F6-F51A6E30EC99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Нажать «Сохранить»</a:t>
          </a:r>
        </a:p>
      </dgm:t>
    </dgm:pt>
    <dgm:pt modelId="{09A52754-E0F5-46FF-9D18-0F59C83631FD}" type="parTrans" cxnId="{84D0D0BD-ABCE-429E-A1D4-61CA2ED1F794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873206-C0F7-4659-AD5A-E06CED862D40}" type="sibTrans" cxnId="{84D0D0BD-ABCE-429E-A1D4-61CA2ED1F794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80B53D-0849-496A-A4A9-AADEC2378B80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Повторно открыть файл и проверить, что файл открывается и снова </a:t>
          </a:r>
          <a:r>
            <a: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СОХРАНИТЬ</a:t>
          </a:r>
        </a:p>
      </dgm:t>
    </dgm:pt>
    <dgm:pt modelId="{1C4EB7CB-4044-49E9-9DCD-FD3E24FEFC7F}" type="parTrans" cxnId="{AFD5E005-7A16-4D8B-9E1E-5717987B30BE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8FDE8B-081B-47CF-B697-D0FA24A9C0F7}" type="sibTrans" cxnId="{AFD5E005-7A16-4D8B-9E1E-5717987B30BE}">
      <dgm:prSet/>
      <dgm:spPr/>
      <dgm:t>
        <a:bodyPr/>
        <a:lstStyle/>
        <a:p>
          <a:endParaRPr lang="ru-RU" sz="1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7EE661-1CFA-44A1-BA71-EF824C749044}" type="pres">
      <dgm:prSet presAssocID="{FFCAD918-B487-46C8-A11A-AD188AB9ED77}" presName="Name0" presStyleCnt="0">
        <dgm:presLayoutVars>
          <dgm:dir/>
          <dgm:resizeHandles/>
        </dgm:presLayoutVars>
      </dgm:prSet>
      <dgm:spPr/>
    </dgm:pt>
    <dgm:pt modelId="{78EBF3BE-BBED-4245-ABAB-B97C9F3354FB}" type="pres">
      <dgm:prSet presAssocID="{676FEF95-DAB3-4C54-9CDE-60DC19B8A903}" presName="compNode" presStyleCnt="0"/>
      <dgm:spPr/>
    </dgm:pt>
    <dgm:pt modelId="{26C052E0-3512-4F69-ADB5-C3873FA5C0C1}" type="pres">
      <dgm:prSet presAssocID="{676FEF95-DAB3-4C54-9CDE-60DC19B8A903}" presName="dummyConnPt" presStyleCnt="0"/>
      <dgm:spPr/>
    </dgm:pt>
    <dgm:pt modelId="{43D725E2-4328-49B4-83EA-D836CCBE1FEE}" type="pres">
      <dgm:prSet presAssocID="{676FEF95-DAB3-4C54-9CDE-60DC19B8A903}" presName="node" presStyleLbl="node1" presStyleIdx="0" presStyleCnt="9" custScaleX="106938">
        <dgm:presLayoutVars>
          <dgm:bulletEnabled val="1"/>
        </dgm:presLayoutVars>
      </dgm:prSet>
      <dgm:spPr/>
    </dgm:pt>
    <dgm:pt modelId="{C278294D-8ECC-4718-9E70-786F61ED9B9B}" type="pres">
      <dgm:prSet presAssocID="{96900855-A6C3-4A03-A374-AEFA71BA9CDA}" presName="sibTrans" presStyleLbl="bgSibTrans2D1" presStyleIdx="0" presStyleCnt="8"/>
      <dgm:spPr/>
    </dgm:pt>
    <dgm:pt modelId="{A3E0E090-FD95-44FF-BF0D-094ACDBEAA4C}" type="pres">
      <dgm:prSet presAssocID="{BF47AFB2-660E-430A-9581-5732EB5AD166}" presName="compNode" presStyleCnt="0"/>
      <dgm:spPr/>
    </dgm:pt>
    <dgm:pt modelId="{C54DB1C6-C251-440F-9D5E-1F3D37575FE8}" type="pres">
      <dgm:prSet presAssocID="{BF47AFB2-660E-430A-9581-5732EB5AD166}" presName="dummyConnPt" presStyleCnt="0"/>
      <dgm:spPr/>
    </dgm:pt>
    <dgm:pt modelId="{1F0128B1-7D8A-4E2D-916F-531C72D6317C}" type="pres">
      <dgm:prSet presAssocID="{BF47AFB2-660E-430A-9581-5732EB5AD166}" presName="node" presStyleLbl="node1" presStyleIdx="1" presStyleCnt="9">
        <dgm:presLayoutVars>
          <dgm:bulletEnabled val="1"/>
        </dgm:presLayoutVars>
      </dgm:prSet>
      <dgm:spPr/>
    </dgm:pt>
    <dgm:pt modelId="{A24F2BD6-C21E-4687-8151-8A34F3A4A88A}" type="pres">
      <dgm:prSet presAssocID="{24B79586-5F47-401D-8289-93DC22482000}" presName="sibTrans" presStyleLbl="bgSibTrans2D1" presStyleIdx="1" presStyleCnt="8"/>
      <dgm:spPr/>
    </dgm:pt>
    <dgm:pt modelId="{330433AC-900A-4910-934A-B1DBCBBD8C85}" type="pres">
      <dgm:prSet presAssocID="{EBB26BB5-A3BE-4C1E-BB6D-7A0323E115FB}" presName="compNode" presStyleCnt="0"/>
      <dgm:spPr/>
    </dgm:pt>
    <dgm:pt modelId="{B42F8C38-033B-4682-A4FE-411068909183}" type="pres">
      <dgm:prSet presAssocID="{EBB26BB5-A3BE-4C1E-BB6D-7A0323E115FB}" presName="dummyConnPt" presStyleCnt="0"/>
      <dgm:spPr/>
    </dgm:pt>
    <dgm:pt modelId="{E329A1F6-1BC9-4FB8-9468-AD32E25D1617}" type="pres">
      <dgm:prSet presAssocID="{EBB26BB5-A3BE-4C1E-BB6D-7A0323E115FB}" presName="node" presStyleLbl="node1" presStyleIdx="2" presStyleCnt="9" custScaleX="109809">
        <dgm:presLayoutVars>
          <dgm:bulletEnabled val="1"/>
        </dgm:presLayoutVars>
      </dgm:prSet>
      <dgm:spPr/>
    </dgm:pt>
    <dgm:pt modelId="{800C04F4-4645-485B-9F51-D6DB803FA0E9}" type="pres">
      <dgm:prSet presAssocID="{FF01DDFC-7638-40D2-AFC8-AF9F223DBB06}" presName="sibTrans" presStyleLbl="bgSibTrans2D1" presStyleIdx="2" presStyleCnt="8"/>
      <dgm:spPr/>
    </dgm:pt>
    <dgm:pt modelId="{0BFB49BF-1C75-4ADA-BAFE-D8EAD83AF98C}" type="pres">
      <dgm:prSet presAssocID="{95422A84-6FF3-4294-86B1-98FD93326042}" presName="compNode" presStyleCnt="0"/>
      <dgm:spPr/>
    </dgm:pt>
    <dgm:pt modelId="{C6CAB633-216C-4965-A99C-52B9AF99F520}" type="pres">
      <dgm:prSet presAssocID="{95422A84-6FF3-4294-86B1-98FD93326042}" presName="dummyConnPt" presStyleCnt="0"/>
      <dgm:spPr/>
    </dgm:pt>
    <dgm:pt modelId="{3381BDCA-F2BC-4076-8358-2F13A2D41985}" type="pres">
      <dgm:prSet presAssocID="{95422A84-6FF3-4294-86B1-98FD93326042}" presName="node" presStyleLbl="node1" presStyleIdx="3" presStyleCnt="9">
        <dgm:presLayoutVars>
          <dgm:bulletEnabled val="1"/>
        </dgm:presLayoutVars>
      </dgm:prSet>
      <dgm:spPr/>
    </dgm:pt>
    <dgm:pt modelId="{B147100D-7075-4B48-89DD-68822F382386}" type="pres">
      <dgm:prSet presAssocID="{301C810A-A119-4882-8D09-05F147B97214}" presName="sibTrans" presStyleLbl="bgSibTrans2D1" presStyleIdx="3" presStyleCnt="8"/>
      <dgm:spPr/>
    </dgm:pt>
    <dgm:pt modelId="{9BD0B138-020D-42CD-9443-5D2AD0F91950}" type="pres">
      <dgm:prSet presAssocID="{2B07FF6F-C754-4A0B-9114-B42A251D92EF}" presName="compNode" presStyleCnt="0"/>
      <dgm:spPr/>
    </dgm:pt>
    <dgm:pt modelId="{1A22F98F-375C-488F-861D-B84D44A724DE}" type="pres">
      <dgm:prSet presAssocID="{2B07FF6F-C754-4A0B-9114-B42A251D92EF}" presName="dummyConnPt" presStyleCnt="0"/>
      <dgm:spPr/>
    </dgm:pt>
    <dgm:pt modelId="{55B6E196-3300-4351-B9A8-B904A8E4CF62}" type="pres">
      <dgm:prSet presAssocID="{2B07FF6F-C754-4A0B-9114-B42A251D92EF}" presName="node" presStyleLbl="node1" presStyleIdx="4" presStyleCnt="9">
        <dgm:presLayoutVars>
          <dgm:bulletEnabled val="1"/>
        </dgm:presLayoutVars>
      </dgm:prSet>
      <dgm:spPr/>
    </dgm:pt>
    <dgm:pt modelId="{F15F8867-A9D7-4196-83BA-81651268C5D0}" type="pres">
      <dgm:prSet presAssocID="{F5575098-95EA-471C-9E17-C47845AF9877}" presName="sibTrans" presStyleLbl="bgSibTrans2D1" presStyleIdx="4" presStyleCnt="8"/>
      <dgm:spPr/>
    </dgm:pt>
    <dgm:pt modelId="{418ED02F-8D5F-4A14-B0A6-D307D50320E7}" type="pres">
      <dgm:prSet presAssocID="{860F4D3C-47F6-4AD9-A251-3E2A4FBF4ACF}" presName="compNode" presStyleCnt="0"/>
      <dgm:spPr/>
    </dgm:pt>
    <dgm:pt modelId="{39FC9FFC-CCFD-4B15-AC8F-A8859E71150D}" type="pres">
      <dgm:prSet presAssocID="{860F4D3C-47F6-4AD9-A251-3E2A4FBF4ACF}" presName="dummyConnPt" presStyleCnt="0"/>
      <dgm:spPr/>
    </dgm:pt>
    <dgm:pt modelId="{7CEE96DD-74E5-467B-A7F9-14226A385270}" type="pres">
      <dgm:prSet presAssocID="{860F4D3C-47F6-4AD9-A251-3E2A4FBF4ACF}" presName="node" presStyleLbl="node1" presStyleIdx="5" presStyleCnt="9">
        <dgm:presLayoutVars>
          <dgm:bulletEnabled val="1"/>
        </dgm:presLayoutVars>
      </dgm:prSet>
      <dgm:spPr/>
    </dgm:pt>
    <dgm:pt modelId="{723EF283-5CF9-4B0A-92FE-4225C4173343}" type="pres">
      <dgm:prSet presAssocID="{FF6EBD7D-9A56-44B1-900E-82094DEBACB4}" presName="sibTrans" presStyleLbl="bgSibTrans2D1" presStyleIdx="5" presStyleCnt="8"/>
      <dgm:spPr/>
    </dgm:pt>
    <dgm:pt modelId="{1D009EFF-B5BF-4FFB-BD6A-8CFD769C0A30}" type="pres">
      <dgm:prSet presAssocID="{6B462FB1-625B-4A13-8EA5-5BD82D1CA230}" presName="compNode" presStyleCnt="0"/>
      <dgm:spPr/>
    </dgm:pt>
    <dgm:pt modelId="{D96EE308-D063-4C5D-B811-48816E7F88D3}" type="pres">
      <dgm:prSet presAssocID="{6B462FB1-625B-4A13-8EA5-5BD82D1CA230}" presName="dummyConnPt" presStyleCnt="0"/>
      <dgm:spPr/>
    </dgm:pt>
    <dgm:pt modelId="{3144C7B7-0169-4A5E-884D-8D6F9B1656B9}" type="pres">
      <dgm:prSet presAssocID="{6B462FB1-625B-4A13-8EA5-5BD82D1CA230}" presName="node" presStyleLbl="node1" presStyleIdx="6" presStyleCnt="9">
        <dgm:presLayoutVars>
          <dgm:bulletEnabled val="1"/>
        </dgm:presLayoutVars>
      </dgm:prSet>
      <dgm:spPr/>
    </dgm:pt>
    <dgm:pt modelId="{1EA025C5-602B-4504-8CC2-DC1CE63770C5}" type="pres">
      <dgm:prSet presAssocID="{8D94B12F-D130-4B53-BB19-B8FCB21DFB1F}" presName="sibTrans" presStyleLbl="bgSibTrans2D1" presStyleIdx="6" presStyleCnt="8"/>
      <dgm:spPr/>
    </dgm:pt>
    <dgm:pt modelId="{19E2E7C6-A8E2-49A9-86DE-80A8E49BBF14}" type="pres">
      <dgm:prSet presAssocID="{A533D9B4-D352-4221-B4F6-F51A6E30EC99}" presName="compNode" presStyleCnt="0"/>
      <dgm:spPr/>
    </dgm:pt>
    <dgm:pt modelId="{4BB37CF9-AF3A-41D1-8AC9-DACA06A473BC}" type="pres">
      <dgm:prSet presAssocID="{A533D9B4-D352-4221-B4F6-F51A6E30EC99}" presName="dummyConnPt" presStyleCnt="0"/>
      <dgm:spPr/>
    </dgm:pt>
    <dgm:pt modelId="{1CFE8C5C-9799-4B5D-8C30-9BA359E5818F}" type="pres">
      <dgm:prSet presAssocID="{A533D9B4-D352-4221-B4F6-F51A6E30EC99}" presName="node" presStyleLbl="node1" presStyleIdx="7" presStyleCnt="9">
        <dgm:presLayoutVars>
          <dgm:bulletEnabled val="1"/>
        </dgm:presLayoutVars>
      </dgm:prSet>
      <dgm:spPr/>
    </dgm:pt>
    <dgm:pt modelId="{1938A2F0-A6EB-4A62-A84C-D32FA1ED50F1}" type="pres">
      <dgm:prSet presAssocID="{DC873206-C0F7-4659-AD5A-E06CED862D40}" presName="sibTrans" presStyleLbl="bgSibTrans2D1" presStyleIdx="7" presStyleCnt="8"/>
      <dgm:spPr/>
    </dgm:pt>
    <dgm:pt modelId="{A3C0A551-7CD2-45C5-895E-A8109D980D6F}" type="pres">
      <dgm:prSet presAssocID="{B280B53D-0849-496A-A4A9-AADEC2378B80}" presName="compNode" presStyleCnt="0"/>
      <dgm:spPr/>
    </dgm:pt>
    <dgm:pt modelId="{C6DE9A25-AD66-461C-9683-DA09889EE4EE}" type="pres">
      <dgm:prSet presAssocID="{B280B53D-0849-496A-A4A9-AADEC2378B80}" presName="dummyConnPt" presStyleCnt="0"/>
      <dgm:spPr/>
    </dgm:pt>
    <dgm:pt modelId="{6A8B0286-7730-4D1E-A477-5A11979FC9AD}" type="pres">
      <dgm:prSet presAssocID="{B280B53D-0849-496A-A4A9-AADEC2378B80}" presName="node" presStyleLbl="node1" presStyleIdx="8" presStyleCnt="9">
        <dgm:presLayoutVars>
          <dgm:bulletEnabled val="1"/>
        </dgm:presLayoutVars>
      </dgm:prSet>
      <dgm:spPr/>
    </dgm:pt>
  </dgm:ptLst>
  <dgm:cxnLst>
    <dgm:cxn modelId="{AFD5E005-7A16-4D8B-9E1E-5717987B30BE}" srcId="{FFCAD918-B487-46C8-A11A-AD188AB9ED77}" destId="{B280B53D-0849-496A-A4A9-AADEC2378B80}" srcOrd="8" destOrd="0" parTransId="{1C4EB7CB-4044-49E9-9DCD-FD3E24FEFC7F}" sibTransId="{578FDE8B-081B-47CF-B697-D0FA24A9C0F7}"/>
    <dgm:cxn modelId="{8D57AD06-6568-4975-8C5C-C12C7A4D0735}" type="presOf" srcId="{301C810A-A119-4882-8D09-05F147B97214}" destId="{B147100D-7075-4B48-89DD-68822F382386}" srcOrd="0" destOrd="0" presId="urn:microsoft.com/office/officeart/2005/8/layout/bProcess4"/>
    <dgm:cxn modelId="{6DC9B324-40FE-48A1-9DD6-315C33EDB565}" srcId="{FFCAD918-B487-46C8-A11A-AD188AB9ED77}" destId="{2B07FF6F-C754-4A0B-9114-B42A251D92EF}" srcOrd="4" destOrd="0" parTransId="{54185BB4-1FDD-4B73-B252-04383111A724}" sibTransId="{F5575098-95EA-471C-9E17-C47845AF9877}"/>
    <dgm:cxn modelId="{03E9A529-F37A-485F-8643-7EF738490F1A}" srcId="{FFCAD918-B487-46C8-A11A-AD188AB9ED77}" destId="{EBB26BB5-A3BE-4C1E-BB6D-7A0323E115FB}" srcOrd="2" destOrd="0" parTransId="{29D9EE7B-2909-4A48-AC77-F237575C803D}" sibTransId="{FF01DDFC-7638-40D2-AFC8-AF9F223DBB06}"/>
    <dgm:cxn modelId="{6AF75D2C-3E2F-42A8-97A5-5762DF4135B9}" type="presOf" srcId="{2B07FF6F-C754-4A0B-9114-B42A251D92EF}" destId="{55B6E196-3300-4351-B9A8-B904A8E4CF62}" srcOrd="0" destOrd="0" presId="urn:microsoft.com/office/officeart/2005/8/layout/bProcess4"/>
    <dgm:cxn modelId="{7688B033-70FB-493B-BDE4-EE0A09360448}" type="presOf" srcId="{FF01DDFC-7638-40D2-AFC8-AF9F223DBB06}" destId="{800C04F4-4645-485B-9F51-D6DB803FA0E9}" srcOrd="0" destOrd="0" presId="urn:microsoft.com/office/officeart/2005/8/layout/bProcess4"/>
    <dgm:cxn modelId="{D6334838-8250-43C9-8638-94CDFCF4BC11}" type="presOf" srcId="{8D94B12F-D130-4B53-BB19-B8FCB21DFB1F}" destId="{1EA025C5-602B-4504-8CC2-DC1CE63770C5}" srcOrd="0" destOrd="0" presId="urn:microsoft.com/office/officeart/2005/8/layout/bProcess4"/>
    <dgm:cxn modelId="{D1CC1E3D-D331-4418-B2E7-E9EF9FFA0D21}" type="presOf" srcId="{96900855-A6C3-4A03-A374-AEFA71BA9CDA}" destId="{C278294D-8ECC-4718-9E70-786F61ED9B9B}" srcOrd="0" destOrd="0" presId="urn:microsoft.com/office/officeart/2005/8/layout/bProcess4"/>
    <dgm:cxn modelId="{B423F55B-B663-4370-B223-8E1FCA6A69DE}" srcId="{FFCAD918-B487-46C8-A11A-AD188AB9ED77}" destId="{676FEF95-DAB3-4C54-9CDE-60DC19B8A903}" srcOrd="0" destOrd="0" parTransId="{1BB907D4-0D23-4463-9D78-82FC758F9AE9}" sibTransId="{96900855-A6C3-4A03-A374-AEFA71BA9CDA}"/>
    <dgm:cxn modelId="{D7DCC65D-043A-493E-912A-6E3740E802C5}" type="presOf" srcId="{860F4D3C-47F6-4AD9-A251-3E2A4FBF4ACF}" destId="{7CEE96DD-74E5-467B-A7F9-14226A385270}" srcOrd="0" destOrd="0" presId="urn:microsoft.com/office/officeart/2005/8/layout/bProcess4"/>
    <dgm:cxn modelId="{7D66F849-372E-4D83-8579-F22625AC7439}" type="presOf" srcId="{DC873206-C0F7-4659-AD5A-E06CED862D40}" destId="{1938A2F0-A6EB-4A62-A84C-D32FA1ED50F1}" srcOrd="0" destOrd="0" presId="urn:microsoft.com/office/officeart/2005/8/layout/bProcess4"/>
    <dgm:cxn modelId="{9DA9806F-DDD5-460C-8F9C-E34D46B11C02}" type="presOf" srcId="{676FEF95-DAB3-4C54-9CDE-60DC19B8A903}" destId="{43D725E2-4328-49B4-83EA-D836CCBE1FEE}" srcOrd="0" destOrd="0" presId="urn:microsoft.com/office/officeart/2005/8/layout/bProcess4"/>
    <dgm:cxn modelId="{AB103F78-64BB-4B47-9BA2-E1B635A67684}" srcId="{FFCAD918-B487-46C8-A11A-AD188AB9ED77}" destId="{BF47AFB2-660E-430A-9581-5732EB5AD166}" srcOrd="1" destOrd="0" parTransId="{5ECC0F83-0518-4BC4-BFFC-BC5765F021F0}" sibTransId="{24B79586-5F47-401D-8289-93DC22482000}"/>
    <dgm:cxn modelId="{6CCE5858-165E-45BA-B4A2-52D2CC0BB077}" type="presOf" srcId="{24B79586-5F47-401D-8289-93DC22482000}" destId="{A24F2BD6-C21E-4687-8151-8A34F3A4A88A}" srcOrd="0" destOrd="0" presId="urn:microsoft.com/office/officeart/2005/8/layout/bProcess4"/>
    <dgm:cxn modelId="{C5D81882-9CE6-4AC3-8B0B-AA2F58A8177F}" srcId="{FFCAD918-B487-46C8-A11A-AD188AB9ED77}" destId="{95422A84-6FF3-4294-86B1-98FD93326042}" srcOrd="3" destOrd="0" parTransId="{159D206D-08CF-4CAD-8A6D-4EF0A6D4CF79}" sibTransId="{301C810A-A119-4882-8D09-05F147B97214}"/>
    <dgm:cxn modelId="{BAA02382-F82C-497B-A191-EA943A771660}" type="presOf" srcId="{6B462FB1-625B-4A13-8EA5-5BD82D1CA230}" destId="{3144C7B7-0169-4A5E-884D-8D6F9B1656B9}" srcOrd="0" destOrd="0" presId="urn:microsoft.com/office/officeart/2005/8/layout/bProcess4"/>
    <dgm:cxn modelId="{22099D97-409D-4C3A-974B-77DB224643CD}" srcId="{FFCAD918-B487-46C8-A11A-AD188AB9ED77}" destId="{6B462FB1-625B-4A13-8EA5-5BD82D1CA230}" srcOrd="6" destOrd="0" parTransId="{DC9DE36E-B857-4B74-8D7F-5962CCE09C50}" sibTransId="{8D94B12F-D130-4B53-BB19-B8FCB21DFB1F}"/>
    <dgm:cxn modelId="{172E9A98-42A1-4B8D-BD47-F9ED3C4161A1}" type="presOf" srcId="{EBB26BB5-A3BE-4C1E-BB6D-7A0323E115FB}" destId="{E329A1F6-1BC9-4FB8-9468-AD32E25D1617}" srcOrd="0" destOrd="0" presId="urn:microsoft.com/office/officeart/2005/8/layout/bProcess4"/>
    <dgm:cxn modelId="{823B88B4-9B31-4941-8C94-6F84D20BC126}" type="presOf" srcId="{BF47AFB2-660E-430A-9581-5732EB5AD166}" destId="{1F0128B1-7D8A-4E2D-916F-531C72D6317C}" srcOrd="0" destOrd="0" presId="urn:microsoft.com/office/officeart/2005/8/layout/bProcess4"/>
    <dgm:cxn modelId="{B6D887B9-B012-429F-B2F5-0AE7085F8262}" type="presOf" srcId="{95422A84-6FF3-4294-86B1-98FD93326042}" destId="{3381BDCA-F2BC-4076-8358-2F13A2D41985}" srcOrd="0" destOrd="0" presId="urn:microsoft.com/office/officeart/2005/8/layout/bProcess4"/>
    <dgm:cxn modelId="{84D0D0BD-ABCE-429E-A1D4-61CA2ED1F794}" srcId="{FFCAD918-B487-46C8-A11A-AD188AB9ED77}" destId="{A533D9B4-D352-4221-B4F6-F51A6E30EC99}" srcOrd="7" destOrd="0" parTransId="{09A52754-E0F5-46FF-9D18-0F59C83631FD}" sibTransId="{DC873206-C0F7-4659-AD5A-E06CED862D40}"/>
    <dgm:cxn modelId="{0D52E6BF-40B0-4B7D-9CF1-DD49FA8BAED7}" type="presOf" srcId="{FF6EBD7D-9A56-44B1-900E-82094DEBACB4}" destId="{723EF283-5CF9-4B0A-92FE-4225C4173343}" srcOrd="0" destOrd="0" presId="urn:microsoft.com/office/officeart/2005/8/layout/bProcess4"/>
    <dgm:cxn modelId="{4DB7F3C3-146C-49C6-9396-352E22FD4D22}" srcId="{FFCAD918-B487-46C8-A11A-AD188AB9ED77}" destId="{860F4D3C-47F6-4AD9-A251-3E2A4FBF4ACF}" srcOrd="5" destOrd="0" parTransId="{861250D5-C09E-4D63-A1C3-FCEECE52A252}" sibTransId="{FF6EBD7D-9A56-44B1-900E-82094DEBACB4}"/>
    <dgm:cxn modelId="{F6FA82CB-1CC9-4D13-82FB-00F9471E2E49}" type="presOf" srcId="{A533D9B4-D352-4221-B4F6-F51A6E30EC99}" destId="{1CFE8C5C-9799-4B5D-8C30-9BA359E5818F}" srcOrd="0" destOrd="0" presId="urn:microsoft.com/office/officeart/2005/8/layout/bProcess4"/>
    <dgm:cxn modelId="{98AA2ACE-A4DA-4C63-B4B9-6162AB2602BE}" type="presOf" srcId="{B280B53D-0849-496A-A4A9-AADEC2378B80}" destId="{6A8B0286-7730-4D1E-A477-5A11979FC9AD}" srcOrd="0" destOrd="0" presId="urn:microsoft.com/office/officeart/2005/8/layout/bProcess4"/>
    <dgm:cxn modelId="{3C4B2AD1-A74B-48F1-969E-BB3F514D0355}" type="presOf" srcId="{FFCAD918-B487-46C8-A11A-AD188AB9ED77}" destId="{1A7EE661-1CFA-44A1-BA71-EF824C749044}" srcOrd="0" destOrd="0" presId="urn:microsoft.com/office/officeart/2005/8/layout/bProcess4"/>
    <dgm:cxn modelId="{A6CED3EE-C86B-411F-9164-E30CD491096D}" type="presOf" srcId="{F5575098-95EA-471C-9E17-C47845AF9877}" destId="{F15F8867-A9D7-4196-83BA-81651268C5D0}" srcOrd="0" destOrd="0" presId="urn:microsoft.com/office/officeart/2005/8/layout/bProcess4"/>
    <dgm:cxn modelId="{9E6E6BE8-A1DA-4EB0-B815-D32351209B2C}" type="presParOf" srcId="{1A7EE661-1CFA-44A1-BA71-EF824C749044}" destId="{78EBF3BE-BBED-4245-ABAB-B97C9F3354FB}" srcOrd="0" destOrd="0" presId="urn:microsoft.com/office/officeart/2005/8/layout/bProcess4"/>
    <dgm:cxn modelId="{412715F1-0173-4D55-8EC7-C342CFA9D760}" type="presParOf" srcId="{78EBF3BE-BBED-4245-ABAB-B97C9F3354FB}" destId="{26C052E0-3512-4F69-ADB5-C3873FA5C0C1}" srcOrd="0" destOrd="0" presId="urn:microsoft.com/office/officeart/2005/8/layout/bProcess4"/>
    <dgm:cxn modelId="{890CC154-5DD3-46BB-93AD-1230C2458A10}" type="presParOf" srcId="{78EBF3BE-BBED-4245-ABAB-B97C9F3354FB}" destId="{43D725E2-4328-49B4-83EA-D836CCBE1FEE}" srcOrd="1" destOrd="0" presId="urn:microsoft.com/office/officeart/2005/8/layout/bProcess4"/>
    <dgm:cxn modelId="{6B3B4E69-98AA-4697-A797-36820D3EBF25}" type="presParOf" srcId="{1A7EE661-1CFA-44A1-BA71-EF824C749044}" destId="{C278294D-8ECC-4718-9E70-786F61ED9B9B}" srcOrd="1" destOrd="0" presId="urn:microsoft.com/office/officeart/2005/8/layout/bProcess4"/>
    <dgm:cxn modelId="{CE57361F-B431-4F8A-BC7A-526DD271A7DF}" type="presParOf" srcId="{1A7EE661-1CFA-44A1-BA71-EF824C749044}" destId="{A3E0E090-FD95-44FF-BF0D-094ACDBEAA4C}" srcOrd="2" destOrd="0" presId="urn:microsoft.com/office/officeart/2005/8/layout/bProcess4"/>
    <dgm:cxn modelId="{C764ADF1-B121-4244-950F-4844EEFB7F24}" type="presParOf" srcId="{A3E0E090-FD95-44FF-BF0D-094ACDBEAA4C}" destId="{C54DB1C6-C251-440F-9D5E-1F3D37575FE8}" srcOrd="0" destOrd="0" presId="urn:microsoft.com/office/officeart/2005/8/layout/bProcess4"/>
    <dgm:cxn modelId="{8855537C-CA7E-40E8-94E8-8CA1DB209752}" type="presParOf" srcId="{A3E0E090-FD95-44FF-BF0D-094ACDBEAA4C}" destId="{1F0128B1-7D8A-4E2D-916F-531C72D6317C}" srcOrd="1" destOrd="0" presId="urn:microsoft.com/office/officeart/2005/8/layout/bProcess4"/>
    <dgm:cxn modelId="{295871C7-5C2E-44A7-A15E-C6BBCE206871}" type="presParOf" srcId="{1A7EE661-1CFA-44A1-BA71-EF824C749044}" destId="{A24F2BD6-C21E-4687-8151-8A34F3A4A88A}" srcOrd="3" destOrd="0" presId="urn:microsoft.com/office/officeart/2005/8/layout/bProcess4"/>
    <dgm:cxn modelId="{0C3FBA62-3E34-4687-B5D2-48CE2437E5F6}" type="presParOf" srcId="{1A7EE661-1CFA-44A1-BA71-EF824C749044}" destId="{330433AC-900A-4910-934A-B1DBCBBD8C85}" srcOrd="4" destOrd="0" presId="urn:microsoft.com/office/officeart/2005/8/layout/bProcess4"/>
    <dgm:cxn modelId="{047FE4C0-BC04-4EDA-8426-66F54644A50C}" type="presParOf" srcId="{330433AC-900A-4910-934A-B1DBCBBD8C85}" destId="{B42F8C38-033B-4682-A4FE-411068909183}" srcOrd="0" destOrd="0" presId="urn:microsoft.com/office/officeart/2005/8/layout/bProcess4"/>
    <dgm:cxn modelId="{964551F1-5C92-406A-AA09-46ED4D888F76}" type="presParOf" srcId="{330433AC-900A-4910-934A-B1DBCBBD8C85}" destId="{E329A1F6-1BC9-4FB8-9468-AD32E25D1617}" srcOrd="1" destOrd="0" presId="urn:microsoft.com/office/officeart/2005/8/layout/bProcess4"/>
    <dgm:cxn modelId="{D4AF3B30-2DB4-46DA-819B-B0169F1DF13F}" type="presParOf" srcId="{1A7EE661-1CFA-44A1-BA71-EF824C749044}" destId="{800C04F4-4645-485B-9F51-D6DB803FA0E9}" srcOrd="5" destOrd="0" presId="urn:microsoft.com/office/officeart/2005/8/layout/bProcess4"/>
    <dgm:cxn modelId="{46E5DB1D-F240-4294-B22E-CA851C0E8330}" type="presParOf" srcId="{1A7EE661-1CFA-44A1-BA71-EF824C749044}" destId="{0BFB49BF-1C75-4ADA-BAFE-D8EAD83AF98C}" srcOrd="6" destOrd="0" presId="urn:microsoft.com/office/officeart/2005/8/layout/bProcess4"/>
    <dgm:cxn modelId="{2F65D43E-1151-4860-B361-D773446C96E2}" type="presParOf" srcId="{0BFB49BF-1C75-4ADA-BAFE-D8EAD83AF98C}" destId="{C6CAB633-216C-4965-A99C-52B9AF99F520}" srcOrd="0" destOrd="0" presId="urn:microsoft.com/office/officeart/2005/8/layout/bProcess4"/>
    <dgm:cxn modelId="{F10553C5-3115-48D0-8739-D1A2D8E31B63}" type="presParOf" srcId="{0BFB49BF-1C75-4ADA-BAFE-D8EAD83AF98C}" destId="{3381BDCA-F2BC-4076-8358-2F13A2D41985}" srcOrd="1" destOrd="0" presId="urn:microsoft.com/office/officeart/2005/8/layout/bProcess4"/>
    <dgm:cxn modelId="{18928207-3DC6-4EB1-923B-3756E51F2346}" type="presParOf" srcId="{1A7EE661-1CFA-44A1-BA71-EF824C749044}" destId="{B147100D-7075-4B48-89DD-68822F382386}" srcOrd="7" destOrd="0" presId="urn:microsoft.com/office/officeart/2005/8/layout/bProcess4"/>
    <dgm:cxn modelId="{92D82A73-EE3A-4A84-AD87-F94699181D28}" type="presParOf" srcId="{1A7EE661-1CFA-44A1-BA71-EF824C749044}" destId="{9BD0B138-020D-42CD-9443-5D2AD0F91950}" srcOrd="8" destOrd="0" presId="urn:microsoft.com/office/officeart/2005/8/layout/bProcess4"/>
    <dgm:cxn modelId="{75779013-209C-4D05-8F06-EC23585A3539}" type="presParOf" srcId="{9BD0B138-020D-42CD-9443-5D2AD0F91950}" destId="{1A22F98F-375C-488F-861D-B84D44A724DE}" srcOrd="0" destOrd="0" presId="urn:microsoft.com/office/officeart/2005/8/layout/bProcess4"/>
    <dgm:cxn modelId="{D2F59D9C-9B32-4430-9403-5E56106C784E}" type="presParOf" srcId="{9BD0B138-020D-42CD-9443-5D2AD0F91950}" destId="{55B6E196-3300-4351-B9A8-B904A8E4CF62}" srcOrd="1" destOrd="0" presId="urn:microsoft.com/office/officeart/2005/8/layout/bProcess4"/>
    <dgm:cxn modelId="{B12A949D-15BC-40DA-83AC-BD00B6D2E8CB}" type="presParOf" srcId="{1A7EE661-1CFA-44A1-BA71-EF824C749044}" destId="{F15F8867-A9D7-4196-83BA-81651268C5D0}" srcOrd="9" destOrd="0" presId="urn:microsoft.com/office/officeart/2005/8/layout/bProcess4"/>
    <dgm:cxn modelId="{5D10A497-C72B-45A0-8EA4-67A791FD0B32}" type="presParOf" srcId="{1A7EE661-1CFA-44A1-BA71-EF824C749044}" destId="{418ED02F-8D5F-4A14-B0A6-D307D50320E7}" srcOrd="10" destOrd="0" presId="urn:microsoft.com/office/officeart/2005/8/layout/bProcess4"/>
    <dgm:cxn modelId="{DF7FD470-020F-4F9D-8C99-663838A750D3}" type="presParOf" srcId="{418ED02F-8D5F-4A14-B0A6-D307D50320E7}" destId="{39FC9FFC-CCFD-4B15-AC8F-A8859E71150D}" srcOrd="0" destOrd="0" presId="urn:microsoft.com/office/officeart/2005/8/layout/bProcess4"/>
    <dgm:cxn modelId="{01BE1A9C-67DB-4999-A4AE-B3BBB02F9A5E}" type="presParOf" srcId="{418ED02F-8D5F-4A14-B0A6-D307D50320E7}" destId="{7CEE96DD-74E5-467B-A7F9-14226A385270}" srcOrd="1" destOrd="0" presId="urn:microsoft.com/office/officeart/2005/8/layout/bProcess4"/>
    <dgm:cxn modelId="{37BBF6E3-7C9F-4FA4-B464-B095042216E8}" type="presParOf" srcId="{1A7EE661-1CFA-44A1-BA71-EF824C749044}" destId="{723EF283-5CF9-4B0A-92FE-4225C4173343}" srcOrd="11" destOrd="0" presId="urn:microsoft.com/office/officeart/2005/8/layout/bProcess4"/>
    <dgm:cxn modelId="{7FC3F09A-3DBC-4E6A-9E68-0FCC2A632E11}" type="presParOf" srcId="{1A7EE661-1CFA-44A1-BA71-EF824C749044}" destId="{1D009EFF-B5BF-4FFB-BD6A-8CFD769C0A30}" srcOrd="12" destOrd="0" presId="urn:microsoft.com/office/officeart/2005/8/layout/bProcess4"/>
    <dgm:cxn modelId="{653B21E5-EBFC-488E-BA6E-31DF5CA13D5B}" type="presParOf" srcId="{1D009EFF-B5BF-4FFB-BD6A-8CFD769C0A30}" destId="{D96EE308-D063-4C5D-B811-48816E7F88D3}" srcOrd="0" destOrd="0" presId="urn:microsoft.com/office/officeart/2005/8/layout/bProcess4"/>
    <dgm:cxn modelId="{81602F2A-50FE-432F-9F4F-98E761781B02}" type="presParOf" srcId="{1D009EFF-B5BF-4FFB-BD6A-8CFD769C0A30}" destId="{3144C7B7-0169-4A5E-884D-8D6F9B1656B9}" srcOrd="1" destOrd="0" presId="urn:microsoft.com/office/officeart/2005/8/layout/bProcess4"/>
    <dgm:cxn modelId="{118F50A9-EB12-4514-91E9-213E4FB7A0CC}" type="presParOf" srcId="{1A7EE661-1CFA-44A1-BA71-EF824C749044}" destId="{1EA025C5-602B-4504-8CC2-DC1CE63770C5}" srcOrd="13" destOrd="0" presId="urn:microsoft.com/office/officeart/2005/8/layout/bProcess4"/>
    <dgm:cxn modelId="{B36C5D6A-0E90-4C93-9A4F-59573A916999}" type="presParOf" srcId="{1A7EE661-1CFA-44A1-BA71-EF824C749044}" destId="{19E2E7C6-A8E2-49A9-86DE-80A8E49BBF14}" srcOrd="14" destOrd="0" presId="urn:microsoft.com/office/officeart/2005/8/layout/bProcess4"/>
    <dgm:cxn modelId="{205413F3-2685-4F09-9F9F-A8B58A2B16FA}" type="presParOf" srcId="{19E2E7C6-A8E2-49A9-86DE-80A8E49BBF14}" destId="{4BB37CF9-AF3A-41D1-8AC9-DACA06A473BC}" srcOrd="0" destOrd="0" presId="urn:microsoft.com/office/officeart/2005/8/layout/bProcess4"/>
    <dgm:cxn modelId="{3BCD2B4B-C635-4F81-9ACE-77EA7D1A4966}" type="presParOf" srcId="{19E2E7C6-A8E2-49A9-86DE-80A8E49BBF14}" destId="{1CFE8C5C-9799-4B5D-8C30-9BA359E5818F}" srcOrd="1" destOrd="0" presId="urn:microsoft.com/office/officeart/2005/8/layout/bProcess4"/>
    <dgm:cxn modelId="{20993F06-9396-44ED-A725-24E47E791553}" type="presParOf" srcId="{1A7EE661-1CFA-44A1-BA71-EF824C749044}" destId="{1938A2F0-A6EB-4A62-A84C-D32FA1ED50F1}" srcOrd="15" destOrd="0" presId="urn:microsoft.com/office/officeart/2005/8/layout/bProcess4"/>
    <dgm:cxn modelId="{E9032C73-00C4-4FE0-9421-E5657E12289C}" type="presParOf" srcId="{1A7EE661-1CFA-44A1-BA71-EF824C749044}" destId="{A3C0A551-7CD2-45C5-895E-A8109D980D6F}" srcOrd="16" destOrd="0" presId="urn:microsoft.com/office/officeart/2005/8/layout/bProcess4"/>
    <dgm:cxn modelId="{9AA47D9E-9177-4645-AE9B-122E2AF49DE1}" type="presParOf" srcId="{A3C0A551-7CD2-45C5-895E-A8109D980D6F}" destId="{C6DE9A25-AD66-461C-9683-DA09889EE4EE}" srcOrd="0" destOrd="0" presId="urn:microsoft.com/office/officeart/2005/8/layout/bProcess4"/>
    <dgm:cxn modelId="{93DB13D5-EFEA-4788-A1FB-CB38254B4A36}" type="presParOf" srcId="{A3C0A551-7CD2-45C5-895E-A8109D980D6F}" destId="{6A8B0286-7730-4D1E-A477-5A11979FC9A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8294D-8ECC-4718-9E70-786F61ED9B9B}">
      <dsp:nvSpPr>
        <dsp:cNvPr id="0" name=""/>
        <dsp:cNvSpPr/>
      </dsp:nvSpPr>
      <dsp:spPr>
        <a:xfrm rot="5400000">
          <a:off x="-274289" y="1374311"/>
          <a:ext cx="1726224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D725E2-4328-49B4-83EA-D836CCBE1FEE}">
      <dsp:nvSpPr>
        <dsp:cNvPr id="0" name=""/>
        <dsp:cNvSpPr/>
      </dsp:nvSpPr>
      <dsp:spPr>
        <a:xfrm>
          <a:off x="40878" y="270198"/>
          <a:ext cx="2474953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Запуск модуля «Результаты ИС-9»</a:t>
          </a:r>
        </a:p>
      </dsp:txBody>
      <dsp:txXfrm>
        <a:off x="81550" y="310870"/>
        <a:ext cx="2393609" cy="1307285"/>
      </dsp:txXfrm>
    </dsp:sp>
    <dsp:sp modelId="{A24F2BD6-C21E-4687-8151-8A34F3A4A88A}">
      <dsp:nvSpPr>
        <dsp:cNvPr id="0" name=""/>
        <dsp:cNvSpPr/>
      </dsp:nvSpPr>
      <dsp:spPr>
        <a:xfrm rot="5400000">
          <a:off x="-274289" y="3110098"/>
          <a:ext cx="1726224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F0128B1-7D8A-4E2D-916F-531C72D6317C}">
      <dsp:nvSpPr>
        <dsp:cNvPr id="0" name=""/>
        <dsp:cNvSpPr/>
      </dsp:nvSpPr>
      <dsp:spPr>
        <a:xfrm>
          <a:off x="121164" y="2005985"/>
          <a:ext cx="2314382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Выбрать В2Р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файл, присланный из РЦОИ</a:t>
          </a:r>
        </a:p>
      </dsp:txBody>
      <dsp:txXfrm>
        <a:off x="161836" y="2046657"/>
        <a:ext cx="2233038" cy="1307285"/>
      </dsp:txXfrm>
    </dsp:sp>
    <dsp:sp modelId="{800C04F4-4645-485B-9F51-D6DB803FA0E9}">
      <dsp:nvSpPr>
        <dsp:cNvPr id="0" name=""/>
        <dsp:cNvSpPr/>
      </dsp:nvSpPr>
      <dsp:spPr>
        <a:xfrm>
          <a:off x="594072" y="3977991"/>
          <a:ext cx="3181605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329A1F6-1BC9-4FB8-9468-AD32E25D1617}">
      <dsp:nvSpPr>
        <dsp:cNvPr id="0" name=""/>
        <dsp:cNvSpPr/>
      </dsp:nvSpPr>
      <dsp:spPr>
        <a:xfrm>
          <a:off x="7655" y="3741771"/>
          <a:ext cx="2541399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Внести результаты из протоколов оценивания в модуль «Результаты ИС-9»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327" y="3782443"/>
        <a:ext cx="2460055" cy="1307285"/>
      </dsp:txXfrm>
    </dsp:sp>
    <dsp:sp modelId="{B147100D-7075-4B48-89DD-68822F382386}">
      <dsp:nvSpPr>
        <dsp:cNvPr id="0" name=""/>
        <dsp:cNvSpPr/>
      </dsp:nvSpPr>
      <dsp:spPr>
        <a:xfrm rot="16200000">
          <a:off x="2917347" y="3110098"/>
          <a:ext cx="1726224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81BDCA-F2BC-4076-8358-2F13A2D41985}">
      <dsp:nvSpPr>
        <dsp:cNvPr id="0" name=""/>
        <dsp:cNvSpPr/>
      </dsp:nvSpPr>
      <dsp:spPr>
        <a:xfrm>
          <a:off x="3312801" y="3741771"/>
          <a:ext cx="2314382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Проверить количество не явившихся</a:t>
          </a:r>
        </a:p>
      </dsp:txBody>
      <dsp:txXfrm>
        <a:off x="3353473" y="3782443"/>
        <a:ext cx="2233038" cy="1307285"/>
      </dsp:txXfrm>
    </dsp:sp>
    <dsp:sp modelId="{F15F8867-A9D7-4196-83BA-81651268C5D0}">
      <dsp:nvSpPr>
        <dsp:cNvPr id="0" name=""/>
        <dsp:cNvSpPr/>
      </dsp:nvSpPr>
      <dsp:spPr>
        <a:xfrm rot="16200000">
          <a:off x="2917347" y="1374311"/>
          <a:ext cx="1726224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5B6E196-3300-4351-B9A8-B904A8E4CF62}">
      <dsp:nvSpPr>
        <dsp:cNvPr id="0" name=""/>
        <dsp:cNvSpPr/>
      </dsp:nvSpPr>
      <dsp:spPr>
        <a:xfrm>
          <a:off x="3312801" y="2005985"/>
          <a:ext cx="2314382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Проверка корректности заполненных данных («Проверить»)</a:t>
          </a:r>
        </a:p>
      </dsp:txBody>
      <dsp:txXfrm>
        <a:off x="3353473" y="2046657"/>
        <a:ext cx="2233038" cy="1307285"/>
      </dsp:txXfrm>
    </dsp:sp>
    <dsp:sp modelId="{723EF283-5CF9-4B0A-92FE-4225C4173343}">
      <dsp:nvSpPr>
        <dsp:cNvPr id="0" name=""/>
        <dsp:cNvSpPr/>
      </dsp:nvSpPr>
      <dsp:spPr>
        <a:xfrm>
          <a:off x="3785240" y="506418"/>
          <a:ext cx="3068565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CEE96DD-74E5-467B-A7F9-14226A385270}">
      <dsp:nvSpPr>
        <dsp:cNvPr id="0" name=""/>
        <dsp:cNvSpPr/>
      </dsp:nvSpPr>
      <dsp:spPr>
        <a:xfrm>
          <a:off x="3312801" y="270198"/>
          <a:ext cx="2314382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 с окнами «Просмотр ошибок»</a:t>
          </a:r>
        </a:p>
      </dsp:txBody>
      <dsp:txXfrm>
        <a:off x="3353473" y="310870"/>
        <a:ext cx="2233038" cy="1307285"/>
      </dsp:txXfrm>
    </dsp:sp>
    <dsp:sp modelId="{1EA025C5-602B-4504-8CC2-DC1CE63770C5}">
      <dsp:nvSpPr>
        <dsp:cNvPr id="0" name=""/>
        <dsp:cNvSpPr/>
      </dsp:nvSpPr>
      <dsp:spPr>
        <a:xfrm rot="5400000">
          <a:off x="5995475" y="1374311"/>
          <a:ext cx="1726224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44C7B7-0169-4A5E-884D-8D6F9B1656B9}">
      <dsp:nvSpPr>
        <dsp:cNvPr id="0" name=""/>
        <dsp:cNvSpPr/>
      </dsp:nvSpPr>
      <dsp:spPr>
        <a:xfrm>
          <a:off x="6390930" y="270198"/>
          <a:ext cx="2314382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После исправления нажать «Проверить»</a:t>
          </a:r>
        </a:p>
      </dsp:txBody>
      <dsp:txXfrm>
        <a:off x="6431602" y="310870"/>
        <a:ext cx="2233038" cy="1307285"/>
      </dsp:txXfrm>
    </dsp:sp>
    <dsp:sp modelId="{1938A2F0-A6EB-4A62-A84C-D32FA1ED50F1}">
      <dsp:nvSpPr>
        <dsp:cNvPr id="0" name=""/>
        <dsp:cNvSpPr/>
      </dsp:nvSpPr>
      <dsp:spPr>
        <a:xfrm rot="5400000">
          <a:off x="5995475" y="3110098"/>
          <a:ext cx="1726224" cy="2082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CFE8C5C-9799-4B5D-8C30-9BA359E5818F}">
      <dsp:nvSpPr>
        <dsp:cNvPr id="0" name=""/>
        <dsp:cNvSpPr/>
      </dsp:nvSpPr>
      <dsp:spPr>
        <a:xfrm>
          <a:off x="6390930" y="2005985"/>
          <a:ext cx="2314382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Нажать «Сохранить»</a:t>
          </a:r>
        </a:p>
      </dsp:txBody>
      <dsp:txXfrm>
        <a:off x="6431602" y="2046657"/>
        <a:ext cx="2233038" cy="1307285"/>
      </dsp:txXfrm>
    </dsp:sp>
    <dsp:sp modelId="{6A8B0286-7730-4D1E-A477-5A11979FC9AD}">
      <dsp:nvSpPr>
        <dsp:cNvPr id="0" name=""/>
        <dsp:cNvSpPr/>
      </dsp:nvSpPr>
      <dsp:spPr>
        <a:xfrm>
          <a:off x="6390930" y="3741771"/>
          <a:ext cx="2314382" cy="1388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Повторно открыть файл и проверить, что файл открывается и снова </a:t>
          </a:r>
          <a:r>
            <a:rPr lang="ru-RU" sz="18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СОХРАНИТЬ</a:t>
          </a:r>
        </a:p>
      </dsp:txBody>
      <dsp:txXfrm>
        <a:off x="6431602" y="3782443"/>
        <a:ext cx="2233038" cy="13072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7F53D-98B7-4F74-8E73-E269BB9A95A2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D49DA-E8C7-43CE-9E05-83450C65E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454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D49DA-E8C7-43CE-9E05-83450C65EF1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44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altLang="ko-KR"/>
              <a:t>Образец заголовка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3271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altLang="ko-KR"/>
              <a:t>Образец заголовка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507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fipi.ru/oge/demoversii-specifikacii-kodifikatory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280920" cy="16561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/>
              <a:t>Подготовка к проведению ИС-9 в 2025 году.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5805264"/>
            <a:ext cx="6688832" cy="838944"/>
          </a:xfrm>
        </p:spPr>
        <p:txBody>
          <a:bodyPr>
            <a:noAutofit/>
          </a:bodyPr>
          <a:lstStyle/>
          <a:p>
            <a:pPr algn="r"/>
            <a:r>
              <a:rPr lang="ru-RU" sz="2000" dirty="0"/>
              <a:t> </a:t>
            </a:r>
            <a:r>
              <a:rPr lang="ru-RU" sz="2000" dirty="0" err="1">
                <a:solidFill>
                  <a:schemeClr val="tx1"/>
                </a:solidFill>
              </a:rPr>
              <a:t>М.А.Десятериченко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ru-RU" sz="1800" dirty="0">
                <a:solidFill>
                  <a:schemeClr val="tx1"/>
                </a:solidFill>
              </a:rPr>
              <a:t>специалист по УМР «Центр оценки качества образования»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7585" y="260648"/>
            <a:ext cx="8234956" cy="97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666699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666699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666699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666699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ГАУ ДПО «Волгоградская академия последипломного образования»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 Центр оценки качества образования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Региональный центр обработки информации</a:t>
            </a:r>
            <a:endParaRPr lang="en-US" alt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А у нас в феврале… (готовимся к итоговому собеседованию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17232"/>
            <a:ext cx="2035366" cy="114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32"/>
            <a:ext cx="771525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977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1640" y="17241"/>
            <a:ext cx="6480720" cy="5040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Проведение ИС-9 в 2025 году 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18F7C8EE-8BF0-4D88-ADC8-B1BDA7E55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751179"/>
              </p:ext>
            </p:extLst>
          </p:nvPr>
        </p:nvGraphicFramePr>
        <p:xfrm>
          <a:off x="54845" y="546910"/>
          <a:ext cx="8726044" cy="17203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98638">
                  <a:extLst>
                    <a:ext uri="{9D8B030D-6E8A-4147-A177-3AD203B41FA5}">
                      <a16:colId xmlns:a16="http://schemas.microsoft.com/office/drawing/2014/main" val="2244780996"/>
                    </a:ext>
                  </a:extLst>
                </a:gridCol>
                <a:gridCol w="2467364">
                  <a:extLst>
                    <a:ext uri="{9D8B030D-6E8A-4147-A177-3AD203B41FA5}">
                      <a16:colId xmlns:a16="http://schemas.microsoft.com/office/drawing/2014/main" val="1383099955"/>
                    </a:ext>
                  </a:extLst>
                </a:gridCol>
                <a:gridCol w="3060042">
                  <a:extLst>
                    <a:ext uri="{9D8B030D-6E8A-4147-A177-3AD203B41FA5}">
                      <a16:colId xmlns:a16="http://schemas.microsoft.com/office/drawing/2014/main" val="2131441952"/>
                    </a:ext>
                  </a:extLst>
                </a:gridCol>
              </a:tblGrid>
              <a:tr h="2572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Дата проведения ИС-9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</a:rPr>
                        <a:t>Регистрация на участие</a:t>
                      </a:r>
                      <a:endParaRPr lang="ru-RU" sz="1600" kern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</a:rPr>
                        <a:t>Сроки ознакомления</a:t>
                      </a:r>
                      <a:endParaRPr lang="ru-RU" sz="1600" kern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209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Основной срок: </a:t>
                      </a:r>
                      <a:endParaRPr lang="ru-RU" sz="1600" kern="12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12 февраля 2025г.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до 29 января 2025 г.</a:t>
                      </a:r>
                      <a:endParaRPr lang="ru-RU" sz="1600" kern="12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 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</a:rPr>
                        <a:t>не позднее 24 февраля 2025 г.</a:t>
                      </a:r>
                      <a:endParaRPr lang="ru-RU" sz="1600" kern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6802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Дополнительный срок: </a:t>
                      </a:r>
                      <a:endParaRPr lang="ru-RU" sz="1600" kern="12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12 марта 2025 г.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до 26 февраля 2025 г.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не позднее 24 марта 2025 г.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870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Дополнительный срок: </a:t>
                      </a:r>
                      <a:endParaRPr lang="ru-RU" sz="1600" kern="12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21 апреля 2025 г.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до 7 апреля 2025 г.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не позднее 29 апреля 2025 г.</a:t>
                      </a:r>
                      <a:endParaRPr lang="ru-RU" sz="1600" kern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8916936"/>
                  </a:ext>
                </a:extLst>
              </a:tr>
            </a:tbl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AD0A889-1805-4373-B9BC-054A5F50F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83" y="4684257"/>
            <a:ext cx="4627101" cy="21281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Новые критерии оценивания ИС-9.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Изменена форма протокола эксперта (ИС-03).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Новая Специализированная форма для внесения информации.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отдельным категориям участников с ОВЗ изменились пороговые значения.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266F4E-5FD2-4F75-81C6-12F5EB358154}"/>
              </a:ext>
            </a:extLst>
          </p:cNvPr>
          <p:cNvSpPr txBox="1"/>
          <p:nvPr/>
        </p:nvSpPr>
        <p:spPr>
          <a:xfrm>
            <a:off x="467544" y="5481431"/>
            <a:ext cx="352839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Порядок следования заданий </a:t>
            </a:r>
          </a:p>
          <a:p>
            <a:r>
              <a:rPr lang="ru-RU" dirty="0"/>
              <a:t>ИС-9  менять нельзя. </a:t>
            </a:r>
          </a:p>
          <a:p>
            <a:r>
              <a:rPr lang="ru-RU" dirty="0"/>
              <a:t>!!!Процедура ИС-9 строго регламентирована.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F8B10F-FCD6-46A6-A37F-C3C27C064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80"/>
          <a:stretch/>
        </p:blipFill>
        <p:spPr>
          <a:xfrm>
            <a:off x="88916" y="2340998"/>
            <a:ext cx="2059422" cy="2886803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F554617-7BC7-4DCA-B745-57F2C76CAF7A}"/>
              </a:ext>
            </a:extLst>
          </p:cNvPr>
          <p:cNvSpPr/>
          <p:nvPr/>
        </p:nvSpPr>
        <p:spPr>
          <a:xfrm>
            <a:off x="5076056" y="2321576"/>
            <a:ext cx="3168352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Тексты в ИС-9 </a:t>
            </a:r>
            <a:r>
              <a:rPr lang="ru-RU" dirty="0"/>
              <a:t>об учёных, изобретателях, космонавтах, полководцах, героях войны, деятелях искусства, спортсменах, врачах и др., внёсших весомый вклад в развитие нашей страны, её защиту от различных угроз.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8273286B-A16B-4D28-831A-88F220368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684" y="2350535"/>
            <a:ext cx="2222416" cy="287726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22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90568C-48E6-4443-A9E7-B02D4B0FF1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08" r="3547" b="2662"/>
          <a:stretch/>
        </p:blipFill>
        <p:spPr>
          <a:xfrm>
            <a:off x="35496" y="116632"/>
            <a:ext cx="3096345" cy="41764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4D2C03-3AF8-49FF-9292-440A4433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371" y="864777"/>
            <a:ext cx="2880320" cy="39237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007BC3-8E23-4BFF-A812-329A646109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95" r="2295"/>
          <a:stretch/>
        </p:blipFill>
        <p:spPr>
          <a:xfrm>
            <a:off x="6012160" y="1131222"/>
            <a:ext cx="3131840" cy="33909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C093A65-B74A-46BD-8998-659C20AFE2A7}"/>
              </a:ext>
            </a:extLst>
          </p:cNvPr>
          <p:cNvSpPr/>
          <p:nvPr/>
        </p:nvSpPr>
        <p:spPr>
          <a:xfrm>
            <a:off x="3365802" y="101949"/>
            <a:ext cx="5602324" cy="6037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Критерии оценивания выполнения заданий итогового собеседования по русскому языку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89F58B7-6A11-446D-85FA-FDCC3954C839}"/>
              </a:ext>
            </a:extLst>
          </p:cNvPr>
          <p:cNvSpPr/>
          <p:nvPr/>
        </p:nvSpPr>
        <p:spPr>
          <a:xfrm>
            <a:off x="32900" y="4653136"/>
            <a:ext cx="3458980" cy="21296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500" b="1" dirty="0">
                <a:solidFill>
                  <a:srgbClr val="C00000"/>
                </a:solidFill>
              </a:rPr>
              <a:t>Общее количество баллов – 20.</a:t>
            </a:r>
          </a:p>
          <a:p>
            <a:pPr algn="just"/>
            <a:r>
              <a:rPr lang="ru-RU" sz="1500" b="1" dirty="0">
                <a:solidFill>
                  <a:srgbClr val="C00000"/>
                </a:solidFill>
              </a:rPr>
              <a:t>Зачет – от 10 б.</a:t>
            </a:r>
          </a:p>
          <a:p>
            <a:pPr algn="just"/>
            <a:r>
              <a:rPr lang="ru-RU" sz="1500" b="1" dirty="0">
                <a:solidFill>
                  <a:srgbClr val="C00000"/>
                </a:solidFill>
              </a:rPr>
              <a:t>Всего 13 критериев.</a:t>
            </a:r>
          </a:p>
          <a:p>
            <a:pPr algn="just"/>
            <a:r>
              <a:rPr lang="ru-RU" sz="1500" dirty="0"/>
              <a:t>(Ч) Задание 1 – 3 критерия – 3 балла</a:t>
            </a:r>
          </a:p>
          <a:p>
            <a:pPr algn="just"/>
            <a:r>
              <a:rPr lang="ru-RU" sz="1500" dirty="0"/>
              <a:t>(П) Задание 2 – 3 критерия – 4 балла</a:t>
            </a:r>
          </a:p>
          <a:p>
            <a:pPr algn="just"/>
            <a:r>
              <a:rPr lang="ru-RU" sz="1500" dirty="0"/>
              <a:t>(М) Задание 3 – 2 критерия – 3 балла</a:t>
            </a:r>
          </a:p>
          <a:p>
            <a:pPr algn="just"/>
            <a:r>
              <a:rPr lang="ru-RU" sz="1500" dirty="0"/>
              <a:t>(Д) Задание 4 – 1 критерий – 3 балла</a:t>
            </a:r>
          </a:p>
          <a:p>
            <a:pPr algn="just"/>
            <a:r>
              <a:rPr lang="ru-RU" sz="1500" dirty="0"/>
              <a:t>(Р) Критерии грамотности речи: </a:t>
            </a:r>
          </a:p>
          <a:p>
            <a:pPr algn="just"/>
            <a:r>
              <a:rPr lang="ru-RU" sz="1500" dirty="0"/>
              <a:t>4 критерия (Р1, Р2, Р3, Р4) – 7 баллов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5E3C96-896A-4DA6-9039-B6498F257A82}"/>
              </a:ext>
            </a:extLst>
          </p:cNvPr>
          <p:cNvSpPr txBox="1"/>
          <p:nvPr/>
        </p:nvSpPr>
        <p:spPr>
          <a:xfrm>
            <a:off x="3525009" y="6044125"/>
            <a:ext cx="5508155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участник ИС-9 не приступал к выполнению 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двух или более заданий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по всем критериям оценивания грамотности речи  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ставится 0 баллов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C8F95F-2464-420C-A89C-FE23ABBF2EFC}"/>
              </a:ext>
            </a:extLst>
          </p:cNvPr>
          <p:cNvSpPr/>
          <p:nvPr/>
        </p:nvSpPr>
        <p:spPr>
          <a:xfrm>
            <a:off x="3525009" y="4664014"/>
            <a:ext cx="5503641" cy="13849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</a:rPr>
              <a:t>НОВОЕ!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Приведён к единообразному представлению примерный круг вопросов, на которые должны дать ответы участники в монологе.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балл за оценивание диалога увеличен до 3 б.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Скорректированы критерии по грамотности речи.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количества критериев до 13.</a:t>
            </a:r>
          </a:p>
        </p:txBody>
      </p:sp>
    </p:spTree>
    <p:extLst>
      <p:ext uri="{BB962C8B-B14F-4D97-AF65-F5344CB8AC3E}">
        <p14:creationId xmlns:p14="http://schemas.microsoft.com/office/powerpoint/2010/main" val="2747729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74" y="1"/>
            <a:ext cx="8985249" cy="404664"/>
          </a:xfrm>
          <a:solidFill>
            <a:srgbClr val="CCFF33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ИС-9 для участников с ОВЗ, детей-инвалидов, инвалидов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294040"/>
              </p:ext>
            </p:extLst>
          </p:nvPr>
        </p:nvGraphicFramePr>
        <p:xfrm>
          <a:off x="79374" y="404665"/>
          <a:ext cx="8985249" cy="3333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6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7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4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46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участников</a:t>
                      </a:r>
                    </a:p>
                  </a:txBody>
                  <a:tcPr marL="91443" marR="91443" marT="45728" marB="45728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4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</a:t>
                      </a:r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1443" marR="91443" marT="45728" marB="4572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балл</a:t>
                      </a:r>
                    </a:p>
                  </a:txBody>
                  <a:tcPr marL="91443" marR="91443" marT="45728" marB="4572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Порог</a:t>
                      </a:r>
                    </a:p>
                  </a:txBody>
                  <a:tcPr marL="91443" marR="91443" marT="45728" marB="4572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85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Глухие, позднооглохшие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856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Слабослышащие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453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Слепые,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поздноослепшие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владеющие ш.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Брайля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владеющие ш. Брайля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71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Слабовидящие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856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с тяжелыми нарушениями речи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856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нарушением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сопут. заболевания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сопут.заболевания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заболев.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заболеван.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заболеван.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856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расстройством аутистического спектра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856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с ЗПР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1713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категории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которым требуется создание  спец. условий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10" name="Прямоугольник 7"/>
          <p:cNvSpPr>
            <a:spLocks noChangeArrowheads="1"/>
          </p:cNvSpPr>
          <p:nvPr/>
        </p:nvSpPr>
        <p:spPr bwMode="auto">
          <a:xfrm>
            <a:off x="79374" y="3764844"/>
            <a:ext cx="8985249" cy="206210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맑은 고딕" pitchFamily="34" charset="-127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Продолжительность увеличивается на 30 мин (т.е. общая продолжительность - 45 мин).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Участники самостоятельно распределяют время, отведенное на ИС-9: могут использовать время как на подготовку, так и на ответы.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В день проведения могут присутствовать ассистенты (помогают занять рабочее место, передвигаться, прочитать задание).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Организация питания и перерывов для проведения необходимых лечебных и профилактических мероприятий.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Использование необходимых для выполнения заданий технических средств и др.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1D14885-5B46-40FC-A182-3612A80A6D22}"/>
              </a:ext>
            </a:extLst>
          </p:cNvPr>
          <p:cNvSpPr/>
          <p:nvPr/>
        </p:nvSpPr>
        <p:spPr>
          <a:xfrm>
            <a:off x="-1" y="5864766"/>
            <a:ext cx="9143999" cy="9932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могут получить статус ОВЗ и на ИС-9,  и на ГИА-9, а могут только на ИС-9 или ГИА-9.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Ответственный организатор, собеседник и эксперт должны проинформированы о таких участниках, знать критерии оценивания той нозологической группы, к которой относится участник.</a:t>
            </a:r>
          </a:p>
        </p:txBody>
      </p:sp>
    </p:spTree>
    <p:extLst>
      <p:ext uri="{BB962C8B-B14F-4D97-AF65-F5344CB8AC3E}">
        <p14:creationId xmlns:p14="http://schemas.microsoft.com/office/powerpoint/2010/main" val="2052947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9F6AB-9ECF-48B4-A5C0-4A1800FC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"/>
            <a:ext cx="8856984" cy="7114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+mn-lt"/>
              </a:rPr>
              <a:t>Зачитываемые собеседником  инструкция по выполнению заданий  КИМ ИС-9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3A40031-7F8F-4A4C-ABCC-FEC8645A0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3546" y="815531"/>
            <a:ext cx="3789852" cy="190423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6E9EDB-2253-4901-9F53-D71A3BFEF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76" y="994770"/>
            <a:ext cx="3768532" cy="40270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FE76ED-00E3-4EFD-8B9B-FBD33CEFB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5125911"/>
            <a:ext cx="4752528" cy="7114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ECC38F-8589-4F63-991C-C89980FA5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7350" y="2621603"/>
            <a:ext cx="3944088" cy="25415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D50520-1817-4A4E-BAF3-D0D2C4C36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879" y="5163202"/>
            <a:ext cx="4020347" cy="155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98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707FB-24E0-424B-8CA5-AD7921A6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Рекомендуемый порядок проведения процедуры ИС-9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FCD2765-861D-4BAE-BD75-BD5659A90B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253797"/>
              </p:ext>
            </p:extLst>
          </p:nvPr>
        </p:nvGraphicFramePr>
        <p:xfrm>
          <a:off x="107504" y="457199"/>
          <a:ext cx="8928992" cy="6451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2593">
                  <a:extLst>
                    <a:ext uri="{9D8B030D-6E8A-4147-A177-3AD203B41FA5}">
                      <a16:colId xmlns:a16="http://schemas.microsoft.com/office/drawing/2014/main" val="3847014664"/>
                    </a:ext>
                  </a:extLst>
                </a:gridCol>
                <a:gridCol w="1953190">
                  <a:extLst>
                    <a:ext uri="{9D8B030D-6E8A-4147-A177-3AD203B41FA5}">
                      <a16:colId xmlns:a16="http://schemas.microsoft.com/office/drawing/2014/main" val="3337280988"/>
                    </a:ext>
                  </a:extLst>
                </a:gridCol>
                <a:gridCol w="3058199">
                  <a:extLst>
                    <a:ext uri="{9D8B030D-6E8A-4147-A177-3AD203B41FA5}">
                      <a16:colId xmlns:a16="http://schemas.microsoft.com/office/drawing/2014/main" val="632215864"/>
                    </a:ext>
                  </a:extLst>
                </a:gridCol>
                <a:gridCol w="1105010">
                  <a:extLst>
                    <a:ext uri="{9D8B030D-6E8A-4147-A177-3AD203B41FA5}">
                      <a16:colId xmlns:a16="http://schemas.microsoft.com/office/drawing/2014/main" val="477707496"/>
                    </a:ext>
                  </a:extLst>
                </a:gridCol>
              </a:tblGrid>
              <a:tr h="45574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собеседника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участников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эксперта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18785414"/>
                  </a:ext>
                </a:extLst>
              </a:tr>
              <a:tr h="291743"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входа участника в аудиторию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i="1" dirty="0"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895169"/>
                  </a:ext>
                </a:extLst>
              </a:tr>
              <a:tr h="253816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Получает: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инструкцию по выполнению КИМ (включена в КИМ)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варианты КИМ (по кол-ву участников);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ПК, если отображения на экране  фотографии к заданию №3;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карточки собеседника к каждой теме беседы; 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ведомость учета (форма ИС-02)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карандаши (ручки)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Получить: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критерии оценивания;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бланки протоколов эксперта  (форма ИС-3) (по кол-ву участников);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варианты КИМ;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конверт для упаковки протоколов эксперта;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черновики для эксперта  (форма ИС-04) (при необходимости).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29520"/>
                  </a:ext>
                </a:extLst>
              </a:tr>
              <a:tr h="29174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входа участника в аудиторию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715473"/>
                  </a:ext>
                </a:extLst>
              </a:tr>
              <a:tr h="706841"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п.2.2 Рекомендаций </a:t>
                      </a: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«…В продолжительность ИС-9 не включается время, отведенное на …приветствие участника, внесение сведений в ведомость учета, инструктаж участника собеседником по выполнению заданий КИМ до начала процедуры и др.).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544237"/>
                  </a:ext>
                </a:extLst>
              </a:tr>
              <a:tr h="2116566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Приветствует участника.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документов. Внесение сведений в ведомость учета.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Зачитывает инструкцию по выполнению заданий.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Выдача участнику КИМ, карандаша или ручки.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Включает аудиозапись: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«Назовите вашу ФИО,№ вар.».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Произносит под аудиозапись ФИО, </a:t>
                      </a: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варианта.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62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431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FCD2765-861D-4BAE-BD75-BD5659A90B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125193"/>
              </p:ext>
            </p:extLst>
          </p:nvPr>
        </p:nvGraphicFramePr>
        <p:xfrm>
          <a:off x="107504" y="43625"/>
          <a:ext cx="8928992" cy="68433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384701466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758157354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365115555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991455813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собеседника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участников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эксперта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18785414"/>
                  </a:ext>
                </a:extLst>
              </a:tr>
              <a:tr h="130885"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задание. Чтение текста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895169"/>
                  </a:ext>
                </a:extLst>
              </a:tr>
              <a:tr h="1591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Зачитывает инструкцию к 1 заданию.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Фиксирует время начала экзамена в протоколе.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несколько секунд напомнить о готовности к чтению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Чтение текста про себя.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 необходимости делает пометки в тексте КИМ (подчёркивания, выделения и пр.)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2 мин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7429520"/>
                  </a:ext>
                </a:extLst>
              </a:tr>
              <a:tr h="1806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«Назовите № задания»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Прослушивание текста.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Эмоциональная реакция на чтение.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Фиксирует время окончания ответа.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Контролирует ведения аудиозаписи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Называет № задания.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Читает текст.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Оценивает по 3 критериям: интонация, темп речи, искажение слов.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участник не успевает прочитать за 2 минуты, то оценка снижается на 1 балл по критерию «Темп речи»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Заполняет протокол.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2 мин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61267529"/>
                  </a:ext>
                </a:extLst>
              </a:tr>
              <a:tr h="306106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задание. Пересказ текста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6533472"/>
                  </a:ext>
                </a:extLst>
              </a:tr>
              <a:tr h="688739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Переключить участника собеседования на другой вид работы.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Зачитывает инструкцию ко 2 заданию.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к подробному пересказу с включением цитаты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Пользуется «Полем для заметок»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2 мин.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37333811"/>
                  </a:ext>
                </a:extLst>
              </a:tr>
              <a:tr h="688739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Забрать у участника исходный текст, страница с высказыванием и «Полем для заметок» остается у участника.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«Назовите № задания».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Слушает пересказ.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Эмоциональная реакция на пересказ.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Называет № задания.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Подробный пересказ с включением цитаты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Оценивание по 3 критериям: сохранение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микротем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текста, работа с высказыванием; способы цитирования.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Заполнение протокола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3 мин.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20842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655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FCD2765-861D-4BAE-BD75-BD5659A90B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415161"/>
              </p:ext>
            </p:extLst>
          </p:nvPr>
        </p:nvGraphicFramePr>
        <p:xfrm>
          <a:off x="179512" y="116632"/>
          <a:ext cx="8856984" cy="66308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3847014664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936893199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365115555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991455813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собеседника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участников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эксперта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18785414"/>
                  </a:ext>
                </a:extLst>
              </a:tr>
              <a:tr h="313373"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задание. Монолог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895169"/>
                  </a:ext>
                </a:extLst>
              </a:tr>
              <a:tr h="1591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Забрать страницы КИМ с 1 и 2 заданием.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Выдать материалы для выполнения задания 3 и 4.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Предложить выбрать тему для беседы.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Зачитывает инструкцию к 3 заданию.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Выбирает одну из предложенных тем беседы.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1 мин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7429520"/>
                  </a:ext>
                </a:extLst>
              </a:tr>
              <a:tr h="8864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«Назовите № задания»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Прослушивание ответа по выбранной теме.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Эмоциональная реакция на чтение.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Фиксирует время окончания ответа.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Контролирует ведения аудиозаписи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Называет № задания.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Ответ по теме выбранного варианта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Оценивание по 2 критериям: выполнение коммуникативной задачи в монологическом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высказывании; логичность монолога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3 мин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61267529"/>
                  </a:ext>
                </a:extLst>
              </a:tr>
              <a:tr h="306106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задание. Диалог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6533472"/>
                  </a:ext>
                </a:extLst>
              </a:tr>
              <a:tr h="688739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Зачитывает инструкцию к 4 заданию.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Задать вопросы для диалога.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Собеседник может задать вопросы, отличающиеся от предложенных в КИМ.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Эмоционально поддержать участника собеседования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Называет № задания.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Вступление в диалог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Оценивание по 1 критерию: выполнение коммуникативной задачи в диалоге. Грамотность речи оценивается в целом по заданиям 1–4.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3 мин.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37333811"/>
                  </a:ext>
                </a:extLst>
              </a:tr>
              <a:tr h="6887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Фиксирует время окончания ответа.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Контролирует ведения аудиозаписи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Берет подпись в ведомости у учащихся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Может попросить прослушать аудиозапись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Ставит подпись в ведомости учета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Заполнение протокола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20842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833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8631C2-AF2A-4509-A523-F6DB29EE3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особенности содержательного характера  при проведении ИС-9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5CD550-AC0A-4B71-A9D7-E3029FEE1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1052736"/>
            <a:ext cx="8712968" cy="5472608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речевое поведение собеседника в том случае, если во время диалога обучающийся молчит или даёт ответ на вопрос типа «Не знаю...», «Мне нечего сказать...»? 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участник  исправил допущенную ошибку, нужно ли ее учитывать при оценивании грамотности и фактической точности речи? 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ли право собеседник менять порядок предложенных вопросов или менять их в зависимости от содержания монолога обучающегося? 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ли собеседник исправлять ошибки в речи ученика в ходе проведения итогового собеседования? 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проявленной участником итогового собеседования речевой агрессии применяется речевая ошибка 5 «Неоправданное употребление диалектных, жаргонных, профессиональных, просторечных и иных слов, выходящих за пределы литературного языка». В случае нарушения участником итогового собеседования законодательства Российской Федерации предполагается выставление 0 баллов по критерию выполнения коммуникативной задачи (в монологическом высказывании и/или диалоге). 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Неоправданно длинные паузы при выполнении заданий 3 и 4 квалифицируются как нарушение орфоэпических норм (критерий Р1 «Соблюдение орфоэпических норм»). 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Представленные в задании вопросы служат лишь ориентиром, являются наводящими, вспомогательными. У участника итогового собеседования есть право выстраивать свой монолог, отвечая на другие вопросы, если при этом выполняется поставленная коммуникативная задача. </a:t>
            </a:r>
          </a:p>
        </p:txBody>
      </p:sp>
    </p:spTree>
    <p:extLst>
      <p:ext uri="{BB962C8B-B14F-4D97-AF65-F5344CB8AC3E}">
        <p14:creationId xmlns:p14="http://schemas.microsoft.com/office/powerpoint/2010/main" val="1233817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027"/>
            <a:ext cx="905882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регионе используется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небланковая технология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проведения. </a:t>
            </a:r>
          </a:p>
          <a:p>
            <a:pPr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ИС-10 НЕ НУЖНА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B25D34-378A-4D3F-ABAE-81EF13D942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38024"/>
            <a:ext cx="9144000" cy="601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43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92480" cy="549275"/>
          </a:xfrm>
          <a:solidFill>
            <a:schemeClr val="bg1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ИС-01 Списки участников ИС-9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107504" y="5063020"/>
            <a:ext cx="9036496" cy="1734655"/>
          </a:xfrm>
          <a:solidFill>
            <a:schemeClr val="bg1"/>
          </a:solidFill>
        </p:spPr>
        <p:txBody>
          <a:bodyPr/>
          <a:lstStyle/>
          <a:p>
            <a:pPr indent="180975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ИС-01 – из модулей ОО или МСУ РИС «Планирование ГИА-9» в форматах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xls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.rtf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180975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заполняется ответственным организатором. Ставится «№ аудитории»</a:t>
            </a:r>
          </a:p>
          <a:p>
            <a:pPr indent="180975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неявке участника  ставится метка «Н» или «не явился»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734F62-471D-43F0-8F76-91D2414A8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12" y="1484784"/>
            <a:ext cx="8965428" cy="334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28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3"/>
            <a:ext cx="8266261" cy="504056"/>
          </a:xfrm>
          <a:solidFill>
            <a:schemeClr val="bg1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ИС-02 Форма ведомости учета ИС-9 в аудитории</a:t>
            </a:r>
            <a:endParaRPr lang="ru-RU" sz="2400" dirty="0"/>
          </a:p>
        </p:txBody>
      </p:sp>
      <p:sp>
        <p:nvSpPr>
          <p:cNvPr id="16387" name="Объект 3"/>
          <p:cNvSpPr>
            <a:spLocks noGrp="1"/>
          </p:cNvSpPr>
          <p:nvPr>
            <p:ph idx="10"/>
          </p:nvPr>
        </p:nvSpPr>
        <p:spPr bwMode="auto">
          <a:xfrm>
            <a:off x="0" y="716681"/>
            <a:ext cx="8943900" cy="1295400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ts val="0"/>
              </a:spcBef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Форма ИС-02 – формируется из любого уровня РИС «Планирование ГИА-9»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Из РИС «Планирование ГИА-9» можно выгрузить в различных форматах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(</a:t>
            </a:r>
            <a:r>
              <a:rPr lang="en-US" altLang="ru-RU" sz="2000" dirty="0">
                <a:solidFill>
                  <a:srgbClr val="00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.</a:t>
            </a:r>
            <a:r>
              <a:rPr lang="en-US" altLang="ru-RU" sz="2000" dirty="0" err="1">
                <a:solidFill>
                  <a:srgbClr val="00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xls</a:t>
            </a:r>
            <a:r>
              <a:rPr lang="en-US" altLang="ru-RU" sz="2000" dirty="0">
                <a:solidFill>
                  <a:srgbClr val="00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, .pdf, .rtf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). Заполняется экзаменатором-собеседником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D77535-8BDE-4406-B235-04D360DB8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81" y="1772817"/>
            <a:ext cx="6224137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42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12968" cy="680880"/>
          </a:xfrm>
          <a:solidFill>
            <a:srgbClr val="9FFC24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900" b="1" dirty="0"/>
              <a:t>Форма ИС-03. Протокол эксперта для оценивания ответов участников ИС-9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1052736"/>
            <a:ext cx="4536504" cy="51845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Эксперт вносит следующие сведения:</a:t>
            </a:r>
          </a:p>
          <a:p>
            <a:pPr marL="342900" indent="-342900" fontAlgn="auto" latinLnBrk="1"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r>
              <a:rPr lang="ru-RU" sz="2000" dirty="0"/>
              <a:t>Персональные данные участника</a:t>
            </a:r>
          </a:p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(ФИО, паспорт).</a:t>
            </a:r>
          </a:p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2) Класс, № аудитории, </a:t>
            </a:r>
          </a:p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номер варианта.</a:t>
            </a:r>
          </a:p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3) Выставляется</a:t>
            </a:r>
          </a:p>
          <a:p>
            <a:pPr marL="177800" indent="-177800" fontAlgn="auto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</a:rPr>
              <a:t>балл  по каждому критерию</a:t>
            </a:r>
          </a:p>
          <a:p>
            <a:pPr marL="177800" indent="-177800" fontAlgn="auto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</a:rPr>
              <a:t>итоговый балл по каждому заданию</a:t>
            </a:r>
            <a:r>
              <a:rPr lang="ru-RU" sz="2000" dirty="0"/>
              <a:t>,</a:t>
            </a:r>
          </a:p>
          <a:p>
            <a:pPr marL="177800" indent="-177800" fontAlgn="auto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/>
              <a:t>итоговый балл за грамотность,</a:t>
            </a:r>
          </a:p>
          <a:p>
            <a:pPr marL="177800" indent="-177800" fontAlgn="auto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/>
              <a:t>обобщенные результаты оценивания по баллам и метка «зачет/незачет». </a:t>
            </a:r>
          </a:p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4) Особые метки: </a:t>
            </a:r>
          </a:p>
          <a:p>
            <a:pPr marL="342900" indent="-342900" fontAlgn="auto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/>
              <a:t>досрочное  завершение</a:t>
            </a:r>
          </a:p>
          <a:p>
            <a:pPr marL="342900" indent="-342900" fontAlgn="auto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/>
              <a:t>удаления участника.</a:t>
            </a:r>
          </a:p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5) ФИО эксперта, подпись, дата</a:t>
            </a:r>
          </a:p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880346-6EEB-4BAC-AA2D-8C4C8B536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46701"/>
            <a:ext cx="3960440" cy="583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75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40DC39-85DB-4EBC-95D3-D1D9A9845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55264"/>
            <a:ext cx="8712967" cy="5651655"/>
          </a:xfrm>
          <a:prstGeom prst="rect">
            <a:avLst/>
          </a:prstGeom>
        </p:spPr>
      </p:pic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742DBDBE-F2EB-48BB-92F1-4A4F38ACE444}"/>
              </a:ext>
            </a:extLst>
          </p:cNvPr>
          <p:cNvCxnSpPr>
            <a:cxnSpLocks/>
          </p:cNvCxnSpPr>
          <p:nvPr/>
        </p:nvCxnSpPr>
        <p:spPr>
          <a:xfrm flipH="1" flipV="1">
            <a:off x="1043608" y="1772816"/>
            <a:ext cx="216024" cy="967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BA981EF-3FDD-4CFF-A921-25F0B487A583}"/>
              </a:ext>
            </a:extLst>
          </p:cNvPr>
          <p:cNvSpPr txBox="1"/>
          <p:nvPr/>
        </p:nvSpPr>
        <p:spPr>
          <a:xfrm>
            <a:off x="899592" y="2740278"/>
            <a:ext cx="172819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Не заполнять</a:t>
            </a:r>
          </a:p>
        </p:txBody>
      </p:sp>
    </p:spTree>
    <p:extLst>
      <p:ext uri="{BB962C8B-B14F-4D97-AF65-F5344CB8AC3E}">
        <p14:creationId xmlns:p14="http://schemas.microsoft.com/office/powerpoint/2010/main" val="234029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6632"/>
            <a:ext cx="8686800" cy="918771"/>
          </a:xfrm>
          <a:solidFill>
            <a:srgbClr val="9FFC24"/>
          </a:solidFill>
        </p:spPr>
        <p:txBody>
          <a:bodyPr>
            <a:noAutofit/>
          </a:bodyPr>
          <a:lstStyle/>
          <a:p>
            <a:r>
              <a:rPr lang="ru-RU" sz="2200" dirty="0"/>
              <a:t>Форма ИС-08. Акт о досрочном завершении итогового собеседования по русскому языку по уважительным причинам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9A8D33-1462-467C-B590-12D0B6D0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348" y="1094710"/>
            <a:ext cx="3835639" cy="55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53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1520" y="175941"/>
            <a:ext cx="8686800" cy="660772"/>
          </a:xfrm>
          <a:solidFill>
            <a:srgbClr val="9FFC24"/>
          </a:solidFill>
        </p:spPr>
        <p:txBody>
          <a:bodyPr>
            <a:noAutofit/>
          </a:bodyPr>
          <a:lstStyle/>
          <a:p>
            <a:r>
              <a:rPr lang="ru-RU" sz="2200" dirty="0"/>
              <a:t>Форма ИС-09. Акт об удалении участника итогового собеседования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0157D7-E808-48F1-AD59-293C2690B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969226"/>
            <a:ext cx="4356992" cy="585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8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0"/>
            <a:ext cx="8496300" cy="333375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моменты ИС-9 в 2025 году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0" y="333375"/>
            <a:ext cx="9144000" cy="6524625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января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разосланы формы ИС-01 на ДП для сверки участников, зарегистрированных на 12 февраля.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Сверить до 28 января. 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февраля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школьного модуля ПО «Результаты ИС-9»,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подгрузка .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b2p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-файла, присланного из РЦОИ, 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!!!проверка ФИО участников </a:t>
            </a:r>
            <a:r>
              <a:rPr lang="ru-RU" sz="19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 «Результаты ИС-9». Сверка участников с ОВЗ (в ПО будет стоять код 22 в графе «резерв»)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выверка и распечатка форм в ОО: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ИС-01 (списки участников), ИС-02 (ведомость учета), 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ИС-03 – (протокол эксперта на каждого участника), 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ИС-04 – черновик для эксперта (форма не обязательная).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ИС-08 – Акт о досрочном завершении (при необходимости).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ИС-09 – Акт об удалении (при необходимости).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(ГКОУ ВСШ №1,  ФКОУ СОШ УФСИН, Октябрьская школа закрытого типа, ГАПОУ «ВСПК» получают все формы из РЦОИ по КП).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Распечатка критериев оценивания  (сайт ФИПИ 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https://fipi.ru/oge/demoversii-specifikacii-kodifikatory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февраля в 7.45 – 8.00  из РЦОИ в МОУО передача ЭМ по ДП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(ГКОУ ВСШ №1,  ФКОУ СОШ УФСИН, Октябрьская школа закрытого типа, ГАПОУ «ВСПК» получают ЭМ из РЦОИ по КП) 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ИС-9 в 09:00 по местному времени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 вносит результаты в ПО «Результаты ИС-9» </a:t>
            </a:r>
            <a:r>
              <a:rPr lang="ru-RU" alt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14 февраля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ГКОУ ВСШ №1,  ФКОУ СОШ УФСИН, ГАПОУ «ВСПК», Октябрьская школа закрытого типа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14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заполненные 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.b2p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файлы отправляют в соответствующие МОУО.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МСУ </a:t>
            </a:r>
            <a:r>
              <a:rPr lang="ru-RU" alt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12.00 </a:t>
            </a:r>
            <a:r>
              <a:rPr lang="ru-RU" alt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 февраля </a:t>
            </a: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отправляет в РЦОИ по ДП заполненные файлы формата </a:t>
            </a:r>
            <a:r>
              <a:rPr lang="en-US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.b2p </a:t>
            </a: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результатами оценивания  (кол-во файлов=количеству ОО)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Получение файлов с протоколами с результатами из РЦОИ  не позднее </a:t>
            </a:r>
            <a:r>
              <a:rPr lang="ru-RU" alt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 февраля 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303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31775" y="100013"/>
            <a:ext cx="8928100" cy="70008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Функционал ответственного организатора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 bwMode="auto">
          <a:xfrm>
            <a:off x="395288" y="836613"/>
            <a:ext cx="8569325" cy="56887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indent="0" algn="just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Определение персонального состава Комиссии по проведению и      проверке в ОО. Инструктаж персонала ОО</a:t>
            </a:r>
          </a:p>
          <a:p>
            <a:pPr marL="0" indent="0" algn="just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Подготовка аудиторий для проведения ИС-9 (аудитории проведения и ожидания).</a:t>
            </a:r>
          </a:p>
          <a:p>
            <a:pPr marL="0" indent="0" algn="just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Проведение технической готовности рабочих мест в аудиториях проведения (качество работы компьютера, микрофона/диктофона)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4) Подготовка кабинета для Штаба, оборудованного компьютером с   выходом в Интернет, принтером для получения и тиражирования       материалов для проведения ИС-9.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5) Выбор ведения аудиозаписи итогового собеседования (потоковая,   персональная или комбинирование потоковой и персональной).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6) Определения способа представления фотографии для задания №3 (цветная печать КИМ или представление экрана ПК)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7) Распечатка форм ИС-01, ИС-02, ИС-03 и критериев оценивания. Выверка ИС-01. Другие формы (ИС-04, ИС-8, ИС-09)  – по необходимости.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8) Подготовка </a:t>
            </a:r>
            <a:r>
              <a:rPr lang="ru-RU" altLang="ru-RU" sz="2200" dirty="0" err="1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флеш</a:t>
            </a: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-носителя и конвертов (1 конверт на аудиторию)</a:t>
            </a:r>
          </a:p>
          <a:p>
            <a:pPr marL="0" indent="0" algn="just" eaLnBrk="1" hangingPunct="1"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9) 12.02 до 8.00 получение из МОУО на официальную </a:t>
            </a:r>
            <a:r>
              <a:rPr lang="ru-RU" altLang="ru-RU" sz="2200" dirty="0" err="1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эл.почту</a:t>
            </a: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 ОО</a:t>
            </a:r>
          </a:p>
          <a:p>
            <a:pPr marL="0" indent="0" algn="just" eaLnBrk="1" hangingPunct="1"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КИМ для ИС-9</a:t>
            </a:r>
            <a:endParaRPr lang="ru-RU" altLang="ru-RU" sz="2200" dirty="0">
              <a:ea typeface="맑은 고딕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6622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31775" y="100013"/>
            <a:ext cx="8804275" cy="1528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Дополнительный функционал ОО  и</a:t>
            </a:r>
            <a:b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ответственного организатора при проведении ИС-9</a:t>
            </a:r>
            <a:b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дистанционной форме (ИС-9 ДФ)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 bwMode="auto">
          <a:xfrm>
            <a:off x="0" y="1628775"/>
            <a:ext cx="9036050" cy="4608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информирование МОУО о принятии решения о ИС-9 ДФ</a:t>
            </a:r>
          </a:p>
          <a:p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информирование под подпись обучающихся и их родителей и  лиц,       привлекаемых к проведению и проверке, о процедуре и времени начала ИС-9 ДФ за 5 календ. дней;</a:t>
            </a:r>
          </a:p>
          <a:p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определяет АРМ для работы экзаменатора-собеседника и эксперта (на 1 участника до 25 мин);</a:t>
            </a:r>
          </a:p>
          <a:p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определяет места и способ установления видеосвязи членов комиссии с участниками и их родителями (сервисы видеоконференции);</a:t>
            </a:r>
          </a:p>
          <a:p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составляет график подключения участников ИС-9ДФ к АРМ (график    должен учитывать время, отводимое на подключение, проведение         инструктажа само проведение ИС-9); </a:t>
            </a:r>
          </a:p>
          <a:p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проверяет файлы с аудиозаписями ответов участников ИС-9.</a:t>
            </a:r>
          </a:p>
          <a:p>
            <a:endParaRPr lang="ru-RU" altLang="ru-RU" sz="2200" dirty="0">
              <a:latin typeface="Times New Roman" pitchFamily="18" charset="0"/>
              <a:ea typeface="맑은 고딕" pitchFamily="34" charset="-127"/>
              <a:cs typeface="Times New Roman" pitchFamily="18" charset="0"/>
            </a:endParaRPr>
          </a:p>
          <a:p>
            <a:endParaRPr lang="ru-RU" altLang="ru-RU" sz="2200" dirty="0">
              <a:latin typeface="Times New Roman" pitchFamily="18" charset="0"/>
              <a:ea typeface="맑은 고딕" pitchFamily="34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698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 bwMode="auto">
          <a:xfrm>
            <a:off x="1187450" y="333375"/>
            <a:ext cx="7956550" cy="547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altLang="ru-RU" sz="2400" u="sng">
                <a:solidFill>
                  <a:srgbClr val="C00000"/>
                </a:solidFill>
                <a:ea typeface="맑은 고딕" pitchFamily="34" charset="-127"/>
              </a:rPr>
              <a:t>Функционал  экзаменатора-собеседника</a:t>
            </a:r>
            <a:endParaRPr lang="ru-RU" altLang="ru-RU" sz="2400">
              <a:solidFill>
                <a:srgbClr val="C00000"/>
              </a:solidFill>
              <a:ea typeface="맑은 고딕" pitchFamily="34" charset="-127"/>
            </a:endParaRPr>
          </a:p>
        </p:txBody>
      </p:sp>
      <p:sp>
        <p:nvSpPr>
          <p:cNvPr id="47107" name="Объект 2"/>
          <p:cNvSpPr>
            <a:spLocks noGrp="1"/>
          </p:cNvSpPr>
          <p:nvPr>
            <p:ph idx="1"/>
          </p:nvPr>
        </p:nvSpPr>
        <p:spPr>
          <a:xfrm>
            <a:off x="179388" y="1124745"/>
            <a:ext cx="8785225" cy="5445918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Рекомендуемый порядок проведения процедуры ИС-9 представлен в спецификация КИМ для проведения в 2025 году ИС-9,  в Федеральных рекомендациях, в Порядке проведения ИС-9 по русскому языку в Волгоградской области (приказу от 16.12.2024  № 95)</a:t>
            </a:r>
          </a:p>
          <a:p>
            <a:pPr>
              <a:defRPr/>
            </a:pPr>
            <a:endParaRPr lang="ru-RU" altLang="ru-RU" sz="2400" b="1" dirty="0">
              <a:solidFill>
                <a:srgbClr val="19191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осуществляет проверку документов;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проводит инструктаж участника;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ведет ведомость учета (форма ИС-02), фиксирует время начала ответа и время окончания ответа;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выдает участнику КИМ итогового собеседования;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проводит собеседование;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следит за соблюдением временного регламента;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 следит за тем, чтобы участник произнес под аудиозапись свою Ф.И.О.,  номер варианта, номер задания;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контролирует проведения потоковой аудиозаписи ответов участников;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создает </a:t>
            </a:r>
            <a:r>
              <a:rPr lang="ru-RU" altLang="ru-RU" sz="2400" b="1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доброжелательную</a:t>
            </a:r>
            <a:r>
              <a:rPr lang="ru-RU" altLang="ru-RU" sz="2400" dirty="0">
                <a:solidFill>
                  <a:srgbClr val="191919"/>
                </a:solidFill>
                <a:latin typeface="Times New Roman" pitchFamily="18" charset="0"/>
                <a:cs typeface="Times New Roman" pitchFamily="18" charset="0"/>
              </a:rPr>
              <a:t> рабочую атмосферу.</a:t>
            </a:r>
          </a:p>
        </p:txBody>
      </p:sp>
      <p:pic>
        <p:nvPicPr>
          <p:cNvPr id="22532" name="Picture 5" descr="ÐÐ°ÑÑÐ¸Ð½ÐºÐ¸ Ð¿Ð¾ Ð·Ð°Ð¿ÑÐ¾ÑÑ ÐºÐ°ÑÑÐ¸Ð½ÐºÐ¸ Ð±ÐµÑÐµÐ´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15888"/>
            <a:ext cx="1441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553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31775" y="100013"/>
            <a:ext cx="8928100" cy="10969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Дополнительный функционал </a:t>
            </a:r>
            <a:b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экзаменатора-собеседника при проведении ИС-9 ДФ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179388" y="1412875"/>
            <a:ext cx="8964612" cy="5184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в день проведения получает КИМ участника 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в электронном виде;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КИМ, карточки экзаменатора-собеседника по каждой теме беседы, инструкцию 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в бумажном варианте;</a:t>
            </a:r>
          </a:p>
          <a:p>
            <a:pPr>
              <a:buFont typeface="Arial" charset="0"/>
              <a:buChar char="•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во время проведения должен убедиться в отсутствии посторонних лиц           в помещении, в котором находится участник, используя возможности             видеоконференцсвязи; </a:t>
            </a:r>
          </a:p>
          <a:p>
            <a:pPr>
              <a:buFont typeface="Arial" charset="0"/>
              <a:buChar char="•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проводит идентификацию личности через предъявление участником для       обозрения документа, удостоверяющего личность;</a:t>
            </a:r>
          </a:p>
          <a:p>
            <a:pPr>
              <a:buFont typeface="Arial" charset="0"/>
              <a:buChar char="•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координирует демонстрацию текста и выполнение заданий в ДФ                     в соответствии с временным регламентом </a:t>
            </a:r>
          </a:p>
          <a:p>
            <a:pPr>
              <a:buFont typeface="Arial" charset="0"/>
              <a:buChar char="•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подключает участников к сервису видеоконференции в соответствии с           графиком;</a:t>
            </a:r>
          </a:p>
          <a:p>
            <a:pPr>
              <a:buFont typeface="Arial" charset="0"/>
              <a:buChar char="•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контроль </a:t>
            </a:r>
            <a:r>
              <a:rPr lang="ru-RU" altLang="ru-RU" sz="2000" dirty="0" err="1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видеодемонстрации</a:t>
            </a:r>
            <a:r>
              <a:rPr lang="ru-RU" altLang="ru-RU" sz="2000" dirty="0">
                <a:latin typeface="Times New Roman" panose="02020603050405020304" pitchFamily="18" charset="0"/>
                <a:ea typeface="맑은 고딕" pitchFamily="34" charset="-127"/>
                <a:cs typeface="Times New Roman" panose="02020603050405020304" pitchFamily="18" charset="0"/>
              </a:rPr>
              <a:t> и/или аудиозаписи</a:t>
            </a:r>
          </a:p>
          <a:p>
            <a:pPr>
              <a:buFont typeface="Arial" charset="0"/>
              <a:buChar char="•"/>
              <a:defRPr/>
            </a:pPr>
            <a:endParaRPr lang="ru-RU" altLang="ru-RU" sz="2200" dirty="0">
              <a:latin typeface="Times New Roman" panose="02020603050405020304" pitchFamily="18" charset="0"/>
              <a:ea typeface="맑은 고딕" pitchFamily="34" charset="-127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  <a:defRPr/>
            </a:pPr>
            <a:endParaRPr lang="ru-RU" altLang="ru-RU" sz="2200" dirty="0">
              <a:latin typeface="Times New Roman" panose="02020603050405020304" pitchFamily="18" charset="0"/>
              <a:ea typeface="맑은 고딕" pitchFamily="34" charset="-127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  <a:defRPr/>
            </a:pPr>
            <a:endParaRPr lang="ru-RU" altLang="ru-RU" sz="2200" dirty="0">
              <a:latin typeface="Times New Roman" panose="02020603050405020304" pitchFamily="18" charset="0"/>
              <a:ea typeface="맑은 고딕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562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altLang="ru-RU" sz="2800">
                <a:solidFill>
                  <a:srgbClr val="FF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Если произошел технический сбой оборудования </a:t>
            </a:r>
            <a:br>
              <a:rPr lang="ru-RU" altLang="ru-RU" sz="2800">
                <a:solidFill>
                  <a:srgbClr val="FF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</a:br>
            <a:r>
              <a:rPr lang="ru-RU" altLang="ru-RU" sz="2800">
                <a:solidFill>
                  <a:srgbClr val="FF0000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при ИС-9 ДФ</a:t>
            </a: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 bwMode="auto">
          <a:xfrm>
            <a:off x="323850" y="1341438"/>
            <a:ext cx="8569325" cy="4967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Если во время подготовки к ответу КИМ не был показан, то          проведение может быть проведено в тот же день (участник перемещается в конец графика). </a:t>
            </a:r>
          </a:p>
          <a:p>
            <a:pPr marL="0" indent="0" algn="just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Если технический сбой произошел после предъявления КИМ,        участник может пройти ИС-9 повторно, но с другим вариантом. </a:t>
            </a:r>
          </a:p>
          <a:p>
            <a:pPr marL="0" indent="0" algn="just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Если участник отказывается от повторного проведения по        причине технического сбоя, ему предоставляется возможность             повторно пройти ИС-9 в дополнительные сроки. </a:t>
            </a:r>
          </a:p>
          <a:p>
            <a:pPr marL="0" indent="0" algn="just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При этом экзаменатор-собеседник оформляет формы: </a:t>
            </a:r>
          </a:p>
          <a:p>
            <a:pPr marL="0" indent="0" algn="just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ИС-08 "Акт о досрочном завершении …", </a:t>
            </a:r>
          </a:p>
          <a:p>
            <a:pPr marL="0" indent="0" algn="just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вносит соответствующую отметку в форму ИС-02 "Ведомость  учета проведения итогового собеседования в аудитории"</a:t>
            </a:r>
            <a:endParaRPr lang="ru-RU" altLang="ru-RU" dirty="0">
              <a:ea typeface="맑은 고딕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0726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2195513" y="376238"/>
            <a:ext cx="6142037" cy="577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ru-RU" altLang="ru-RU" sz="2800" b="1" u="sng" dirty="0">
                <a:solidFill>
                  <a:srgbClr val="C00000"/>
                </a:solidFill>
                <a:ea typeface="맑은 고딕" pitchFamily="34" charset="-127"/>
              </a:rPr>
              <a:t>Функционал эксперта</a:t>
            </a:r>
            <a:br>
              <a:rPr lang="ru-RU" altLang="ru-RU" sz="2800" b="1" dirty="0">
                <a:solidFill>
                  <a:srgbClr val="C00000"/>
                </a:solidFill>
                <a:ea typeface="맑은 고딕" pitchFamily="34" charset="-127"/>
              </a:rPr>
            </a:br>
            <a:endParaRPr lang="ru-RU" altLang="ru-RU" sz="2800" b="1" dirty="0">
              <a:solidFill>
                <a:srgbClr val="C00000"/>
              </a:solidFill>
              <a:ea typeface="맑은 고딕" pitchFamily="34" charset="-127"/>
            </a:endParaRPr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 bwMode="auto">
          <a:xfrm>
            <a:off x="250825" y="1223963"/>
            <a:ext cx="8785225" cy="5300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оценивает ответы участников ИС-9 непосредственно во время          проведения или после проведения собеседования, прослушивая        аудиозапись;</a:t>
            </a:r>
          </a:p>
          <a:p>
            <a:pPr eaLnBrk="1" hangingPunct="1"/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вносить в протокол эксперта по оцениванию ответов участников       итогового собеседования следующие сведения: ФИО участника,       номер  варианта, номер аудитории, баллы по каждому критерию       оценивания; общее количество баллов, отметку «зачет»/ «незачет»; ФИО, подпись и дату проверки.</a:t>
            </a:r>
          </a:p>
          <a:p>
            <a:pPr eaLnBrk="1" hangingPunct="1"/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По окончании проведения итогового собеседования пересчитывает  протоколы эксперта по оцениванию ответов участников итогового     собеседования, упаковывает их в конверт и в запечатанном виде       передает экзаменатору-собеседнику.</a:t>
            </a:r>
          </a:p>
          <a:p>
            <a:pPr eaLnBrk="1" hangingPunct="1"/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Эксперт не должен вмешиваться в беседу участника и экзаменатора-собеседника!</a:t>
            </a:r>
          </a:p>
          <a:p>
            <a:pPr eaLnBrk="1" hangingPunct="1"/>
            <a:endParaRPr lang="ru-RU" altLang="ru-RU" dirty="0">
              <a:ea typeface="맑은 고딕" pitchFamily="34" charset="-127"/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0350"/>
            <a:ext cx="7905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4213" y="6237288"/>
            <a:ext cx="7848600" cy="431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Правильно подсчитывает баллы </a:t>
            </a:r>
          </a:p>
        </p:txBody>
      </p:sp>
    </p:spTree>
    <p:extLst>
      <p:ext uri="{BB962C8B-B14F-4D97-AF65-F5344CB8AC3E}">
        <p14:creationId xmlns:p14="http://schemas.microsoft.com/office/powerpoint/2010/main" val="795728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31775" y="100013"/>
            <a:ext cx="8928100" cy="10969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Дополнительный функционал </a:t>
            </a:r>
            <a:b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эксперта при проведении ИС-9 ДФ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 bwMode="auto">
          <a:xfrm>
            <a:off x="179388" y="1412875"/>
            <a:ext cx="8640762" cy="518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altLang="ru-RU" sz="240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При оценивании ответов участников ИС-9 ДФ во время           проведения   эксперт  может находиться в одной аудитории с  экзаменатором-собеседником, но так,  чтобы участник не       видел эксперта на экране;</a:t>
            </a:r>
          </a:p>
          <a:p>
            <a:pPr algn="just"/>
            <a:r>
              <a:rPr lang="ru-RU" altLang="ru-RU" sz="240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Возможно подключение эксперта со своего АРМ к сервису    видеоконференции  экзаменатора-собеседника, но с                 выключенной видеокамерой;</a:t>
            </a:r>
          </a:p>
          <a:p>
            <a:r>
              <a:rPr lang="ru-RU" altLang="ru-RU" sz="240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В случае использования в ОО модели оценивания ответов      участников после проведения ИС ДФ экзаменатор-эксперт     прослушивает аудиозаписи с ответами участников</a:t>
            </a:r>
          </a:p>
          <a:p>
            <a:endParaRPr lang="ru-RU" altLang="ru-RU" sz="2200">
              <a:latin typeface="Times New Roman" pitchFamily="18" charset="0"/>
              <a:ea typeface="맑은 고딕" pitchFamily="34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973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31775" y="100013"/>
            <a:ext cx="8928100" cy="70008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Функционал технического специалиста</a:t>
            </a: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 bwMode="auto">
          <a:xfrm>
            <a:off x="179388" y="836613"/>
            <a:ext cx="8856662" cy="5688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just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Проведение технической готовности рабочих мест в аудиториях проведения (качество работы компьютера, микрофона/диктофона)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2) Подготовка кабинета для Штаба, оборудованного компьютером с   выходом в Интернет, принтером для получения и тиражирования материалов для проведения ИС-9.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3) Распечатка форм ИС-01, ИС-02, ИС-03, ИС-04, критериев оценивания. Другие формы при необходимости. Подготовка </a:t>
            </a:r>
            <a:r>
              <a:rPr lang="ru-RU" altLang="ru-RU" sz="2200" dirty="0" err="1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флеш</a:t>
            </a: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-носителя.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4) 12.02 в 8.00 получение из МОУО на официальную </a:t>
            </a:r>
            <a:r>
              <a:rPr lang="ru-RU" altLang="ru-RU" sz="2200" dirty="0" err="1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эл.почту</a:t>
            </a:r>
            <a:r>
              <a:rPr lang="ru-RU" altLang="ru-RU" sz="2200" dirty="0">
                <a:solidFill>
                  <a:srgbClr val="191919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 ОО КИМ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5) Сопровождает ведение аудиозаписи в зависимости от выбора ОО         варианта аудиозаписи (потоковая, персональная или комбинированная)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6) При потоковой  допускаются перерывы. При этом в имени файла         необходимо отразить соответствующую информацию (часть 1).  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После перерыва аудиозапись продолжается (часть 2) и т.д.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7) По завершении сохраняет аудиозапись в каждой аудитории и  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копирует на </a:t>
            </a:r>
            <a:r>
              <a:rPr lang="ru-RU" altLang="ru-RU" sz="2200" dirty="0" err="1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флеш</a:t>
            </a: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-носитель. Наименование файла: код </a:t>
            </a:r>
            <a:r>
              <a:rPr lang="ru-RU" altLang="ru-RU" sz="2200" dirty="0" err="1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ОО_номер</a:t>
            </a: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 </a:t>
            </a:r>
            <a:r>
              <a:rPr lang="ru-RU" altLang="ru-RU" sz="2200" dirty="0" err="1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аудитории_дата</a:t>
            </a: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 проведения.     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200" dirty="0"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Например: 145689_02_12.02.2025</a:t>
            </a:r>
          </a:p>
          <a:p>
            <a:pPr marL="0" indent="0" algn="just" eaLnBrk="1" hangingPunct="1">
              <a:spcBef>
                <a:spcPct val="0"/>
              </a:spcBef>
              <a:buFont typeface="Arial" pitchFamily="34" charset="0"/>
              <a:buNone/>
            </a:pPr>
            <a:endParaRPr lang="ru-RU" altLang="ru-RU" sz="2200" dirty="0">
              <a:ea typeface="맑은 고딕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201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ъект 2"/>
          <p:cNvSpPr>
            <a:spLocks noGrp="1"/>
          </p:cNvSpPr>
          <p:nvPr>
            <p:ph idx="1"/>
          </p:nvPr>
        </p:nvSpPr>
        <p:spPr>
          <a:xfrm>
            <a:off x="179388" y="1268413"/>
            <a:ext cx="8769350" cy="5437187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Аудиозапись ответов не должна содержать посторонних шумов и помех, голоса экзаменуемого и экзаменатора должны быть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отчетливо слышны. Аудиозаписи сохраняются в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аудиоформатах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(*.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wav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, *.mp3, *.mp4 )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Тех.специалист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в штабе ОО, либо иное назначенное руководителем ОО лицо переносит в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специализированную форму для внесения информации из протоколов оценивания ИС-9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при помощи ПО «Результаты итогового собеседования»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Технический специалист или др. ответственное лицо  передает   .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b2p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-файл,  аудиозаписи, протоколы оценивания и ведомости   проведении в МОУО не позднее 14 февраля.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17 февраля - МОУО проверяют 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.b2p-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файлы и передают по ДП в  РЦОИ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95313" y="258763"/>
            <a:ext cx="8353425" cy="7477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latinLnBrk="1">
              <a:defRPr/>
            </a:pPr>
            <a:r>
              <a:rPr lang="ru-RU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технического специалиста</a:t>
            </a:r>
          </a:p>
        </p:txBody>
      </p:sp>
    </p:spTree>
    <p:extLst>
      <p:ext uri="{BB962C8B-B14F-4D97-AF65-F5344CB8AC3E}">
        <p14:creationId xmlns:p14="http://schemas.microsoft.com/office/powerpoint/2010/main" val="964526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341438"/>
            <a:ext cx="8640763" cy="551656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Font typeface="Arial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день до проведения устанавливается на АРМ экзаменатора- </a:t>
            </a: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собеседника  сервис видеоконференции</a:t>
            </a:r>
          </a:p>
          <a:p>
            <a:pPr marL="0" indent="0" algn="just">
              <a:spcBef>
                <a:spcPts val="0"/>
              </a:spcBef>
              <a:buFont typeface="Arial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проведения устанавливает  электронный файл КИМ ИС-9 для </a:t>
            </a: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дальнейшей его демонстрации участникам итогового собеседования;</a:t>
            </a:r>
          </a:p>
          <a:p>
            <a:pPr marL="0" indent="0" algn="just">
              <a:spcBef>
                <a:spcPts val="0"/>
              </a:spcBef>
              <a:buFont typeface="Arial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графиком совместно с экзаменатором-собеседником </a:t>
            </a: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приглашает подключиться участников к видеоконференции  </a:t>
            </a: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 начала проведения итогового собеседования проверяется качество </a:t>
            </a: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с каждым участником и работоспособность оборудования);</a:t>
            </a:r>
          </a:p>
          <a:p>
            <a:pPr marL="0" indent="0" algn="just">
              <a:spcBef>
                <a:spcPts val="0"/>
              </a:spcBef>
              <a:buFont typeface="Arial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передачу КИМ итогового собеседования участнику в  </a:t>
            </a: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условиях, исключающих доступ к материалам посторонних лиц и</a:t>
            </a:r>
          </a:p>
          <a:p>
            <a:pPr marL="0" indent="0" algn="just"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позволяющих  обеспечить их сохранность и информационную безопасность;</a:t>
            </a:r>
          </a:p>
          <a:p>
            <a:pPr marL="0" indent="0" algn="just">
              <a:spcBef>
                <a:spcPts val="0"/>
              </a:spcBef>
              <a:buFont typeface="Arial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качественную непрерывную видео-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аудиотрансляцию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spcBef>
                <a:spcPts val="0"/>
              </a:spcBef>
              <a:buFont typeface="Arial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сохранение аудиофайлов с записями ответов участников;</a:t>
            </a:r>
          </a:p>
          <a:p>
            <a:pPr marL="0" indent="0" algn="just">
              <a:spcBef>
                <a:spcPts val="0"/>
              </a:spcBef>
              <a:buFont typeface="Arial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передает материалы ответственному организатору</a:t>
            </a:r>
          </a:p>
          <a:p>
            <a:pPr marL="0" indent="0" algn="just">
              <a:buNone/>
              <a:defRPr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9238" y="115888"/>
            <a:ext cx="8715375" cy="10969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Дополнительный функционал </a:t>
            </a:r>
            <a:b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технического специалиста при проведении ИС-9 ДФ</a:t>
            </a:r>
          </a:p>
        </p:txBody>
      </p:sp>
    </p:spTree>
    <p:extLst>
      <p:ext uri="{BB962C8B-B14F-4D97-AF65-F5344CB8AC3E}">
        <p14:creationId xmlns:p14="http://schemas.microsoft.com/office/powerpoint/2010/main" val="2597321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39E8B-7333-4006-B44B-A2E3509F2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06613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000" dirty="0"/>
              <a:t>Специализированная форма для внесения информации из протоколов экспертов по оцениванию ответов участников итогового собеседования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0C75E12-D17C-4EAF-8107-2618B563D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769"/>
          <a:stretch/>
        </p:blipFill>
        <p:spPr>
          <a:xfrm>
            <a:off x="107504" y="1452740"/>
            <a:ext cx="9036495" cy="5130622"/>
          </a:xfrm>
        </p:spPr>
      </p:pic>
    </p:spTree>
    <p:extLst>
      <p:ext uri="{BB962C8B-B14F-4D97-AF65-F5344CB8AC3E}">
        <p14:creationId xmlns:p14="http://schemas.microsoft.com/office/powerpoint/2010/main" val="2106673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7463"/>
            <a:ext cx="9144000" cy="1068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altLang="ru-RU" sz="2800">
                <a:solidFill>
                  <a:schemeClr val="tx1"/>
                </a:solidFill>
                <a:latin typeface="Times New Roman" pitchFamily="18" charset="0"/>
                <a:ea typeface="맑은 고딕" pitchFamily="34" charset="-127"/>
                <a:cs typeface="Times New Roman" pitchFamily="18" charset="0"/>
              </a:rPr>
              <a:t>Алгоритм работы с ПО «Результаты ИС-9»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0"/>
          </p:nvPr>
        </p:nvGraphicFramePr>
        <p:xfrm>
          <a:off x="323528" y="1052736"/>
          <a:ext cx="87129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7855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33338"/>
            <a:ext cx="8569325" cy="6588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Специализированная форма для внесения результатов ИС-9 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«Результаты ИС-9»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107950" y="836613"/>
            <a:ext cx="8858250" cy="5805487"/>
          </a:xfrm>
          <a:solidFill>
            <a:schemeClr val="bg1"/>
          </a:solidFill>
        </p:spPr>
        <p:txBody>
          <a:bodyPr/>
          <a:lstStyle/>
          <a:p>
            <a:pPr marL="342900" indent="-3429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Неявившемуся участнику ставится метка в поле «Н» и баллы по критериям такому участнику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выставляются.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(После проверки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уточняющий запрос, чтобы принять пустые графы).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Присутствующие участники - номер кабинета </a:t>
            </a:r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(только цифры, без нуля,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черточек), 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!!!!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варианта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баллы согласно критериям;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балл; метку зачет/незачет; ФИО эксперта (например: Иванов ИИ).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Ошибки могут присутствовать во всех листах, поэтому станут активными    </a:t>
            </a:r>
            <a:r>
              <a:rPr lang="ru-RU" sz="20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синие стрелки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переключения между ошибочными страницами.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ПО покажет ошибки при отсутствии информации об эксперте;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НЕЛЬЗЯ!!! переименовывать файл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.b2p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передавать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в РЦОИ с таким же наименованием,  с которым он был прислан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РЦОИ.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67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22134" cy="338437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600" b="1" dirty="0"/>
            </a:br>
            <a:r>
              <a:rPr lang="ru-RU" sz="1600" b="1" dirty="0"/>
              <a:t>НИ «Центр оценки качества образования» </a:t>
            </a:r>
            <a:br>
              <a:rPr lang="ru-RU" sz="1600" b="1" dirty="0"/>
            </a:br>
            <a:r>
              <a:rPr lang="ru-RU" sz="1600" b="1" dirty="0"/>
              <a:t>и  Центр филологического образования» ГАУ ДПО «ВГАПО</a:t>
            </a:r>
            <a:br>
              <a:rPr lang="ru-RU" sz="1600" b="1" dirty="0"/>
            </a:br>
            <a:br>
              <a:rPr lang="ru-RU" sz="1600" b="1" dirty="0"/>
            </a:br>
            <a:r>
              <a:rPr lang="ru-RU" sz="2000" b="1" dirty="0"/>
              <a:t>проводит региональный научно-методический вебинар</a:t>
            </a:r>
            <a:br>
              <a:rPr lang="ru-RU" sz="2000" b="1" dirty="0"/>
            </a:br>
            <a:r>
              <a:rPr lang="ru-RU" sz="2000" b="1" dirty="0"/>
              <a:t> «Особенности оценивания ответов обучающихся 9 классов при проведении итогового собеседования по русскому языку в 2025 году».</a:t>
            </a: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>
                <a:solidFill>
                  <a:srgbClr val="FF0000"/>
                </a:solidFill>
              </a:rPr>
              <a:t>ДЛЯ ЭКСПЕРТОВ</a:t>
            </a:r>
            <a:br>
              <a:rPr lang="ru-RU" sz="2000" b="1" dirty="0">
                <a:solidFill>
                  <a:srgbClr val="FF0000"/>
                </a:solidFill>
              </a:rPr>
            </a:br>
            <a:br>
              <a:rPr lang="ru-RU" sz="2000" b="1" dirty="0"/>
            </a:br>
            <a:r>
              <a:rPr lang="ru-RU" sz="2000" b="1" dirty="0"/>
              <a:t>Дата и время проведения: 05 февраля 2025 года с 15:00 до 16:30.</a:t>
            </a:r>
            <a:br>
              <a:rPr lang="ru-RU" sz="2000" b="1" dirty="0"/>
            </a:b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8148" y="4941168"/>
            <a:ext cx="8407474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Для просмотра трансляции перейти по следующей ссылке:</a:t>
            </a:r>
          </a:p>
          <a:p>
            <a:r>
              <a:rPr lang="ru-RU" dirty="0"/>
              <a:t>https://vkvideo.ru/video-216233347_456239029?list=ln-XIzQEpx69zGXimGImY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894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266946" y="3284986"/>
            <a:ext cx="6977463" cy="26998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горячей линии </a:t>
            </a:r>
          </a:p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ГИА-9, ГИА-11, ВПР в РЦОИ </a:t>
            </a:r>
          </a:p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8(8442)606-607</a:t>
            </a:r>
          </a:p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8(8442)606-608</a:t>
            </a:r>
          </a:p>
        </p:txBody>
      </p:sp>
      <p:pic>
        <p:nvPicPr>
          <p:cNvPr id="54276" name="Picture 2" descr="http://profobraz.by/wp-content/uploads/2017/01/urov_obrazov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9" y="260648"/>
            <a:ext cx="3059856" cy="214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00162" y="2403738"/>
            <a:ext cx="7067550" cy="964704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dirty="0">
                <a:solidFill>
                  <a:srgbClr val="FF0000"/>
                </a:solidFill>
              </a:rPr>
              <a:t>Спасибо за внимание!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4783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2813</TotalTime>
  <Words>3404</Words>
  <Application>Microsoft Office PowerPoint</Application>
  <PresentationFormat>Экран (4:3)</PresentationFormat>
  <Paragraphs>397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Times New Roman</vt:lpstr>
      <vt:lpstr>Wingdings</vt:lpstr>
      <vt:lpstr>Тема Office</vt:lpstr>
      <vt:lpstr>Подготовка к проведению ИС-9 в 2025 году.  </vt:lpstr>
      <vt:lpstr>1) Новые критерии оценивания ИС-9.  2) Изменена форма протокола эксперта (ИС-03).  3) Новая Специализированная форма для внесения информации.  4) По отдельным категориям участников с ОВЗ изменились пороговые значения. </vt:lpstr>
      <vt:lpstr>Презентация PowerPoint</vt:lpstr>
      <vt:lpstr>Организация ИС-9 для участников с ОВЗ, детей-инвалидов, инвалидов</vt:lpstr>
      <vt:lpstr>Зачитываемые собеседником  инструкция по выполнению заданий  КИМ ИС-9 </vt:lpstr>
      <vt:lpstr>Рекомендуемый порядок проведения процедуры ИС-9</vt:lpstr>
      <vt:lpstr>Презентация PowerPoint</vt:lpstr>
      <vt:lpstr>Презентация PowerPoint</vt:lpstr>
      <vt:lpstr>Некоторые особенности содержательного характера  при проведении ИС-9</vt:lpstr>
      <vt:lpstr>Презентация PowerPoint</vt:lpstr>
      <vt:lpstr>Форма ИС-01 Списки участников ИС-9</vt:lpstr>
      <vt:lpstr>Форма ИС-02 Форма ведомости учета ИС-9 в аудитории</vt:lpstr>
      <vt:lpstr>Форма ИС-03. Протокол эксперта для оценивания ответов участников ИС-9</vt:lpstr>
      <vt:lpstr>Презентация PowerPoint</vt:lpstr>
      <vt:lpstr>Форма ИС-08. Акт о досрочном завершении итогового собеседования по русскому языку по уважительным причинам</vt:lpstr>
      <vt:lpstr>Форма ИС-09. Акт об удалении участника итогового собеседования</vt:lpstr>
      <vt:lpstr>Организационные моменты ИС-9 в 2025 году</vt:lpstr>
      <vt:lpstr>Функционал ответственного организатора</vt:lpstr>
      <vt:lpstr>Дополнительный функционал ОО  и ответственного организатора при проведении ИС-9  в дистанционной форме (ИС-9 ДФ)</vt:lpstr>
      <vt:lpstr>Функционал  экзаменатора-собеседника</vt:lpstr>
      <vt:lpstr>Дополнительный функционал  экзаменатора-собеседника при проведении ИС-9 ДФ</vt:lpstr>
      <vt:lpstr>Если произошел технический сбой оборудования  при ИС-9 ДФ</vt:lpstr>
      <vt:lpstr>Функционал эксперта </vt:lpstr>
      <vt:lpstr>Дополнительный функционал  эксперта при проведении ИС-9 ДФ</vt:lpstr>
      <vt:lpstr>Функционал технического специалиста</vt:lpstr>
      <vt:lpstr>Презентация PowerPoint</vt:lpstr>
      <vt:lpstr>Дополнительный функционал  технического специалиста при проведении ИС-9 ДФ</vt:lpstr>
      <vt:lpstr>Специализированная форма для внесения информации из протоколов экспертов по оцениванию ответов участников итогового собеседования</vt:lpstr>
      <vt:lpstr>Алгоритм работы с ПО «Результаты ИС-9»</vt:lpstr>
      <vt:lpstr>Специализированная форма для внесения результатов ИС-9   ПО «Результаты ИС-9»</vt:lpstr>
      <vt:lpstr> НИ «Центр оценки качества образования»  и  Центр филологического образования» ГАУ ДПО «ВГАПО  проводит региональный научно-методический вебинар  «Особенности оценивания ответов обучающихся 9 классов при проведении итогового собеседования по русскому языку в 2025 году».  ДЛЯ ЭКСПЕРТОВ  Дата и время проведения: 05 февраля 2025 года с 15:00 до 16:30.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работы в системе АИС  "Планирование ГИА-9" в 2022 г</dc:title>
  <dc:creator>Марина М.А. Десятериченко</dc:creator>
  <cp:lastModifiedBy>Марина М.А. Десятериченко</cp:lastModifiedBy>
  <cp:revision>132</cp:revision>
  <cp:lastPrinted>2024-11-28T07:17:03Z</cp:lastPrinted>
  <dcterms:created xsi:type="dcterms:W3CDTF">2022-03-15T06:27:00Z</dcterms:created>
  <dcterms:modified xsi:type="dcterms:W3CDTF">2025-01-23T07:05:33Z</dcterms:modified>
</cp:coreProperties>
</file>